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  <p:sldMasterId id="2147483681" r:id="rId4"/>
    <p:sldMasterId id="2147483691" r:id="rId5"/>
    <p:sldMasterId id="2147483701" r:id="rId6"/>
    <p:sldMasterId id="2147483711" r:id="rId7"/>
    <p:sldMasterId id="2147483721" r:id="rId8"/>
  </p:sldMasterIdLst>
  <p:notesMasterIdLst>
    <p:notesMasterId r:id="rId21"/>
  </p:notesMasterIdLst>
  <p:handoutMasterIdLst>
    <p:handoutMasterId r:id="rId22"/>
  </p:handoutMasterIdLst>
  <p:sldIdLst>
    <p:sldId id="268" r:id="rId9"/>
    <p:sldId id="276" r:id="rId10"/>
    <p:sldId id="292" r:id="rId11"/>
    <p:sldId id="277" r:id="rId12"/>
    <p:sldId id="262" r:id="rId13"/>
    <p:sldId id="267" r:id="rId14"/>
    <p:sldId id="264" r:id="rId15"/>
    <p:sldId id="272" r:id="rId16"/>
    <p:sldId id="293" r:id="rId17"/>
    <p:sldId id="273" r:id="rId18"/>
    <p:sldId id="278" r:id="rId19"/>
    <p:sldId id="279" r:id="rId20"/>
  </p:sldIdLst>
  <p:sldSz cx="12192000" cy="6858000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. Barrio Fernández" initials="ABF" lastIdx="9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336699"/>
    <a:srgbClr val="7D91AB"/>
    <a:srgbClr val="8497B0"/>
    <a:srgbClr val="7DAFDD"/>
    <a:srgbClr val="8BB8E1"/>
    <a:srgbClr val="9DC3E6"/>
    <a:srgbClr val="123C75"/>
    <a:srgbClr val="E2A942"/>
    <a:srgbClr val="8583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6433" autoAdjust="0"/>
  </p:normalViewPr>
  <p:slideViewPr>
    <p:cSldViewPr snapToGrid="0">
      <p:cViewPr varScale="1">
        <p:scale>
          <a:sx n="81" d="100"/>
          <a:sy n="81" d="100"/>
        </p:scale>
        <p:origin x="120" y="6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1278480\Dropbox\PhD%20Research%20Tilburg\ConferenceOsloDraf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Chart!$B$2</c:f>
              <c:strCache>
                <c:ptCount val="1"/>
                <c:pt idx="0">
                  <c:v>Standard Employment Relationship</c:v>
                </c:pt>
              </c:strCache>
            </c:strRef>
          </c:tx>
          <c:spPr>
            <a:pattFill prst="zigZag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 cap="flat" cmpd="sng" algn="ctr">
              <a:solidFill>
                <a:schemeClr val="tx2"/>
              </a:solidFill>
              <a:round/>
            </a:ln>
            <a:effectLst>
              <a:outerShdw blurRad="50800" dist="50800" dir="5400000" sx="1000" sy="1000" algn="ctr" rotWithShape="0">
                <a:srgbClr val="000000"/>
              </a:outerShdw>
            </a:effectLst>
          </c:spPr>
          <c:cat>
            <c:strRef>
              <c:f>Chart!$C$1:$G$1</c:f>
              <c:strCache>
                <c:ptCount val="5"/>
                <c:pt idx="0">
                  <c:v>Personal subordination</c:v>
                </c:pt>
                <c:pt idx="1">
                  <c:v>Economic dependency</c:v>
                </c:pt>
                <c:pt idx="2">
                  <c:v>Bilateral relationship</c:v>
                </c:pt>
                <c:pt idx="3">
                  <c:v>Indefinite</c:v>
                </c:pt>
                <c:pt idx="4">
                  <c:v>Full-time</c:v>
                </c:pt>
              </c:strCache>
            </c:strRef>
          </c:cat>
          <c:val>
            <c:numRef>
              <c:f>Chart!$C$2:$G$2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ser>
          <c:idx val="1"/>
          <c:order val="1"/>
          <c:tx>
            <c:strRef>
              <c:f>Chart!$B$3</c:f>
              <c:strCache>
                <c:ptCount val="1"/>
                <c:pt idx="0">
                  <c:v>Economically dependent self-employed</c:v>
                </c:pt>
              </c:strCache>
              <c:extLst xmlns:c15="http://schemas.microsoft.com/office/drawing/2012/chart"/>
            </c:strRef>
          </c:tx>
          <c:spPr>
            <a:solidFill>
              <a:srgbClr val="006699">
                <a:alpha val="50000"/>
              </a:srgbClr>
            </a:solidFill>
            <a:ln w="1905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>
              <a:outerShdw dist="50800" dir="5400000" sx="1000" sy="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6350"/>
            </a:sp3d>
          </c:spPr>
          <c:cat>
            <c:strRef>
              <c:f>Chart!$C$1:$G$1</c:f>
              <c:strCache>
                <c:ptCount val="5"/>
                <c:pt idx="0">
                  <c:v>Personal subordination</c:v>
                </c:pt>
                <c:pt idx="1">
                  <c:v>Economic dependency</c:v>
                </c:pt>
                <c:pt idx="2">
                  <c:v>Bilateral relationship</c:v>
                </c:pt>
                <c:pt idx="3">
                  <c:v>Indefinite</c:v>
                </c:pt>
                <c:pt idx="4">
                  <c:v>Full-time</c:v>
                </c:pt>
              </c:strCache>
              <c:extLst xmlns:c15="http://schemas.microsoft.com/office/drawing/2012/chart"/>
            </c:strRef>
          </c:cat>
          <c:val>
            <c:numRef>
              <c:f>Chart!$C$3:$G$3</c:f>
              <c:numCache>
                <c:formatCode>General</c:formatCode>
                <c:ptCount val="5"/>
                <c:pt idx="0">
                  <c:v>0</c:v>
                </c:pt>
                <c:pt idx="1">
                  <c:v>100</c:v>
                </c:pt>
                <c:pt idx="2">
                  <c:v>100</c:v>
                </c:pt>
                <c:pt idx="3">
                  <c:v>0</c:v>
                </c:pt>
                <c:pt idx="4">
                  <c:v>75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1186696"/>
        <c:axId val="291187088"/>
        <c:extLst>
          <c:ext xmlns:c15="http://schemas.microsoft.com/office/drawing/2012/chart" uri="{02D57815-91ED-43cb-92C2-25804820EDAC}">
            <c15:filteredRad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Chart!$B$4</c15:sqref>
                        </c15:formulaRef>
                      </c:ext>
                    </c:extLst>
                    <c:strCache>
                      <c:ptCount val="1"/>
                      <c:pt idx="0">
                        <c:v>Trainees / Apprentices / PhD students</c:v>
                      </c:pt>
                    </c:strCache>
                  </c:strRef>
                </c:tx>
                <c:spPr>
                  <a:solidFill>
                    <a:srgbClr val="FF6600">
                      <a:alpha val="49804"/>
                    </a:srgbClr>
                  </a:solidFill>
                  <a:ln w="19050" cap="flat" cmpd="sng" algn="ctr">
                    <a:solidFill>
                      <a:srgbClr val="FF6600"/>
                    </a:solidFill>
                    <a:round/>
                  </a:ln>
                  <a:effectLst/>
                </c:spPr>
                <c:cat>
                  <c:strRef>
                    <c:extLst>
                      <c:ext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Chart!$C$4:$G$4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100</c:v>
                      </c:pt>
                      <c:pt idx="1">
                        <c:v>0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Chart!$B$5</c15:sqref>
                        </c15:formulaRef>
                      </c:ext>
                    </c:extLst>
                    <c:strCache>
                      <c:ptCount val="1"/>
                      <c:pt idx="0">
                        <c:v>Portfolio workers</c:v>
                      </c:pt>
                    </c:strCache>
                  </c:strRef>
                </c:tx>
                <c:spPr>
                  <a:solidFill>
                    <a:schemeClr val="accent4">
                      <a:alpha val="50000"/>
                    </a:schemeClr>
                  </a:solidFill>
                  <a:ln w="19050" cap="flat" cmpd="sng" algn="ctr">
                    <a:solidFill>
                      <a:schemeClr val="accent4"/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Chart!$C$5:$G$5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0</c:v>
                      </c:pt>
                      <c:pt idx="2">
                        <c:v>100</c:v>
                      </c:pt>
                      <c:pt idx="3">
                        <c:v>75</c:v>
                      </c:pt>
                      <c:pt idx="4">
                        <c:v>0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Chart!$B$6</c15:sqref>
                        </c15:formulaRef>
                      </c:ext>
                    </c:extLst>
                    <c:strCache>
                      <c:ptCount val="1"/>
                      <c:pt idx="0">
                        <c:v>Crowd workers</c:v>
                      </c:pt>
                    </c:strCache>
                  </c:strRef>
                </c:tx>
                <c:spPr>
                  <a:solidFill>
                    <a:schemeClr val="accent3">
                      <a:alpha val="50000"/>
                    </a:schemeClr>
                  </a:solidFill>
                  <a:ln w="25400" cap="flat" cmpd="sng" algn="ctr">
                    <a:solidFill>
                      <a:schemeClr val="accent3">
                        <a:lumMod val="50000"/>
                      </a:schemeClr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Chart!$C$6:$G$6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Chart!$B$7</c15:sqref>
                        </c15:formulaRef>
                      </c:ext>
                    </c:extLst>
                    <c:strCache>
                      <c:ptCount val="1"/>
                      <c:pt idx="0">
                        <c:v>Telework</c:v>
                      </c:pt>
                    </c:strCache>
                  </c:strRef>
                </c:tx>
                <c:spPr>
                  <a:solidFill>
                    <a:srgbClr val="CC0066">
                      <a:alpha val="49804"/>
                    </a:srgbClr>
                  </a:solidFill>
                  <a:ln w="19050" cap="flat" cmpd="sng" algn="ctr">
                    <a:solidFill>
                      <a:srgbClr val="CC0066"/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Chart!$C$7:$G$7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75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Chart!$B$8</c15:sqref>
                        </c15:formulaRef>
                      </c:ext>
                    </c:extLst>
                    <c:strCache>
                      <c:ptCount val="1"/>
                      <c:pt idx="0">
                        <c:v>Temporary agency work</c:v>
                      </c:pt>
                    </c:strCache>
                  </c:strRef>
                </c:tx>
                <c:spPr>
                  <a:solidFill>
                    <a:schemeClr val="accent6">
                      <a:alpha val="50000"/>
                    </a:schemeClr>
                  </a:solidFill>
                  <a:ln w="19050" cap="flat" cmpd="sng" algn="ctr">
                    <a:solidFill>
                      <a:schemeClr val="accent6">
                        <a:lumMod val="75000"/>
                      </a:schemeClr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Chart!$C$8:$G$8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100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Chart!$B$9</c15:sqref>
                        </c15:formulaRef>
                      </c:ext>
                    </c:extLst>
                    <c:strCache>
                      <c:ptCount val="1"/>
                      <c:pt idx="0">
                        <c:v>Job-sharing</c:v>
                      </c:pt>
                    </c:strCache>
                  </c:strRef>
                </c:tx>
                <c:spPr>
                  <a:solidFill>
                    <a:srgbClr val="7030A0">
                      <a:alpha val="50000"/>
                    </a:srgbClr>
                  </a:solidFill>
                  <a:ln w="19050" cap="flat" cmpd="sng" algn="ctr">
                    <a:solidFill>
                      <a:srgbClr val="7030A0">
                        <a:alpha val="25000"/>
                      </a:srgbClr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Chart!$C$9:$G$9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100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75</c:v>
                      </c:pt>
                      <c:pt idx="4">
                        <c:v>0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Chart!$B$10</c15:sqref>
                        </c15:formulaRef>
                      </c:ext>
                    </c:extLst>
                    <c:strCache>
                      <c:ptCount val="1"/>
                      <c:pt idx="0">
                        <c:v>Worker-sharing</c:v>
                      </c:pt>
                    </c:strCache>
                  </c:strRef>
                </c:tx>
                <c:spPr>
                  <a:solidFill>
                    <a:srgbClr val="00B0F0">
                      <a:alpha val="50000"/>
                    </a:srgbClr>
                  </a:solidFill>
                  <a:ln w="19050" cap="flat" cmpd="sng" algn="ctr">
                    <a:solidFill>
                      <a:srgbClr val="006699"/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Chart!$C$10:$G$10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100</c:v>
                      </c:pt>
                      <c:pt idx="2">
                        <c:v>0</c:v>
                      </c:pt>
                      <c:pt idx="3">
                        <c:v>75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Chart!$B$11</c15:sqref>
                        </c15:formulaRef>
                      </c:ext>
                    </c:extLst>
                    <c:strCache>
                      <c:ptCount val="1"/>
                      <c:pt idx="0">
                        <c:v>Owner-managers</c:v>
                      </c:pt>
                    </c:strCache>
                  </c:strRef>
                </c:tx>
                <c:spPr>
                  <a:solidFill>
                    <a:srgbClr val="FFFF66">
                      <a:alpha val="33000"/>
                    </a:srgbClr>
                  </a:solidFill>
                  <a:ln w="19050" cap="flat" cmpd="sng" algn="ctr">
                    <a:solidFill>
                      <a:srgbClr val="FFFF00"/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Chart!$C$11:$G$11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100</c:v>
                      </c:pt>
                      <c:pt idx="3">
                        <c:v>100</c:v>
                      </c:pt>
                      <c:pt idx="4">
                        <c:v>100</c:v>
                      </c:pt>
                    </c:numCache>
                  </c:numRef>
                </c:val>
              </c15:ser>
            </c15:filteredRadarSeries>
          </c:ext>
        </c:extLst>
      </c:radarChart>
      <c:catAx>
        <c:axId val="291186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spc="10" baseline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nl-NL"/>
          </a:p>
        </c:txPr>
        <c:crossAx val="291187088"/>
        <c:crosses val="autoZero"/>
        <c:auto val="1"/>
        <c:lblAlgn val="ctr"/>
        <c:lblOffset val="100"/>
        <c:noMultiLvlLbl val="0"/>
      </c:catAx>
      <c:valAx>
        <c:axId val="291187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1186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Chart!$B$2</c:f>
              <c:strCache>
                <c:ptCount val="1"/>
                <c:pt idx="0">
                  <c:v>Standard Employment Relationship</c:v>
                </c:pt>
              </c:strCache>
            </c:strRef>
          </c:tx>
          <c:spPr>
            <a:pattFill prst="zigZag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 cap="flat" cmpd="sng" algn="ctr">
              <a:solidFill>
                <a:schemeClr val="tx2"/>
              </a:solidFill>
              <a:round/>
            </a:ln>
            <a:effectLst>
              <a:outerShdw blurRad="50800" dist="50800" dir="5400000" sx="1000" sy="1000" algn="ctr" rotWithShape="0">
                <a:srgbClr val="000000"/>
              </a:outerShdw>
            </a:effectLst>
          </c:spPr>
          <c:cat>
            <c:strRef>
              <c:f>Chart!$C$1:$G$1</c:f>
              <c:strCache>
                <c:ptCount val="5"/>
                <c:pt idx="0">
                  <c:v>Personal subordination</c:v>
                </c:pt>
                <c:pt idx="1">
                  <c:v>Economic dependency</c:v>
                </c:pt>
                <c:pt idx="2">
                  <c:v>Bilateral relationship</c:v>
                </c:pt>
                <c:pt idx="3">
                  <c:v>Indefinite</c:v>
                </c:pt>
                <c:pt idx="4">
                  <c:v>Full-time</c:v>
                </c:pt>
              </c:strCache>
            </c:strRef>
          </c:cat>
          <c:val>
            <c:numRef>
              <c:f>Chart!$C$2:$G$2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ser>
          <c:idx val="2"/>
          <c:order val="2"/>
          <c:tx>
            <c:strRef>
              <c:f>Chart!$B$4</c:f>
              <c:strCache>
                <c:ptCount val="1"/>
                <c:pt idx="0">
                  <c:v>Trainees / Apprentices / PhD students</c:v>
                </c:pt>
              </c:strCache>
            </c:strRef>
          </c:tx>
          <c:spPr>
            <a:solidFill>
              <a:srgbClr val="FF6600">
                <a:alpha val="49804"/>
              </a:srgbClr>
            </a:solidFill>
            <a:ln w="19050" cap="flat" cmpd="sng" algn="ctr">
              <a:solidFill>
                <a:srgbClr val="FF6600"/>
              </a:solidFill>
              <a:round/>
            </a:ln>
            <a:effectLst/>
          </c:spPr>
          <c:cat>
            <c:strRef>
              <c:f>Chart!$C$1:$G$1</c:f>
              <c:strCache>
                <c:ptCount val="5"/>
                <c:pt idx="0">
                  <c:v>Personal subordination</c:v>
                </c:pt>
                <c:pt idx="1">
                  <c:v>Economic dependency</c:v>
                </c:pt>
                <c:pt idx="2">
                  <c:v>Bilateral relationship</c:v>
                </c:pt>
                <c:pt idx="3">
                  <c:v>Indefinite</c:v>
                </c:pt>
                <c:pt idx="4">
                  <c:v>Full-time</c:v>
                </c:pt>
              </c:strCache>
            </c:strRef>
          </c:cat>
          <c:val>
            <c:numRef>
              <c:f>Chart!$C$4:$G$4</c:f>
              <c:numCache>
                <c:formatCode>General</c:formatCode>
                <c:ptCount val="5"/>
                <c:pt idx="0">
                  <c:v>100</c:v>
                </c:pt>
                <c:pt idx="1">
                  <c:v>0</c:v>
                </c:pt>
                <c:pt idx="2">
                  <c:v>100</c:v>
                </c:pt>
                <c:pt idx="3">
                  <c:v>0</c:v>
                </c:pt>
                <c:pt idx="4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1187872"/>
        <c:axId val="291188264"/>
        <c:extLst>
          <c:ext xmlns:c15="http://schemas.microsoft.com/office/drawing/2012/chart" uri="{02D57815-91ED-43cb-92C2-25804820EDAC}">
            <c15:filteredRad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Chart!$B$3</c15:sqref>
                        </c15:formulaRef>
                      </c:ext>
                    </c:extLst>
                    <c:strCache>
                      <c:ptCount val="1"/>
                      <c:pt idx="0">
                        <c:v>Economically dependent self-employed</c:v>
                      </c:pt>
                    </c:strCache>
                  </c:strRef>
                </c:tx>
                <c:spPr>
                  <a:solidFill>
                    <a:srgbClr val="006699">
                      <a:alpha val="50000"/>
                    </a:srgbClr>
                  </a:solidFill>
                  <a:ln w="19050" cap="flat" cmpd="sng" algn="ctr">
                    <a:solidFill>
                      <a:schemeClr val="accent1">
                        <a:lumMod val="50000"/>
                      </a:schemeClr>
                    </a:solidFill>
                    <a:prstDash val="solid"/>
                    <a:round/>
                  </a:ln>
                  <a:effectLst>
                    <a:outerShdw dist="50800" dir="5400000" sx="1000" sy="1000" algn="ctr" rotWithShape="0">
                      <a:srgbClr val="000000">
                        <a:alpha val="43137"/>
                      </a:srgb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w="6350"/>
                  </a:sp3d>
                </c:spPr>
                <c:cat>
                  <c:strRef>
                    <c:extLst>
                      <c:ext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Chart!$C$3:$G$3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Chart!$B$5</c15:sqref>
                        </c15:formulaRef>
                      </c:ext>
                    </c:extLst>
                    <c:strCache>
                      <c:ptCount val="1"/>
                      <c:pt idx="0">
                        <c:v>Portfolio workers</c:v>
                      </c:pt>
                    </c:strCache>
                  </c:strRef>
                </c:tx>
                <c:spPr>
                  <a:solidFill>
                    <a:schemeClr val="accent4">
                      <a:alpha val="50000"/>
                    </a:schemeClr>
                  </a:solidFill>
                  <a:ln w="19050" cap="flat" cmpd="sng" algn="ctr">
                    <a:solidFill>
                      <a:schemeClr val="accent4"/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Chart!$C$5:$G$5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0</c:v>
                      </c:pt>
                      <c:pt idx="2">
                        <c:v>100</c:v>
                      </c:pt>
                      <c:pt idx="3">
                        <c:v>75</c:v>
                      </c:pt>
                      <c:pt idx="4">
                        <c:v>0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Chart!$B$6</c15:sqref>
                        </c15:formulaRef>
                      </c:ext>
                    </c:extLst>
                    <c:strCache>
                      <c:ptCount val="1"/>
                      <c:pt idx="0">
                        <c:v>Crowd workers</c:v>
                      </c:pt>
                    </c:strCache>
                  </c:strRef>
                </c:tx>
                <c:spPr>
                  <a:solidFill>
                    <a:schemeClr val="accent3">
                      <a:alpha val="50000"/>
                    </a:schemeClr>
                  </a:solidFill>
                  <a:ln w="25400" cap="flat" cmpd="sng" algn="ctr">
                    <a:solidFill>
                      <a:schemeClr val="accent3">
                        <a:lumMod val="50000"/>
                      </a:schemeClr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Chart!$C$6:$G$6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Chart!$B$7</c15:sqref>
                        </c15:formulaRef>
                      </c:ext>
                    </c:extLst>
                    <c:strCache>
                      <c:ptCount val="1"/>
                      <c:pt idx="0">
                        <c:v>Telework</c:v>
                      </c:pt>
                    </c:strCache>
                  </c:strRef>
                </c:tx>
                <c:spPr>
                  <a:solidFill>
                    <a:srgbClr val="CC0066">
                      <a:alpha val="49804"/>
                    </a:srgbClr>
                  </a:solidFill>
                  <a:ln w="19050" cap="flat" cmpd="sng" algn="ctr">
                    <a:solidFill>
                      <a:srgbClr val="CC0066"/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Chart!$C$7:$G$7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75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Chart!$B$8</c15:sqref>
                        </c15:formulaRef>
                      </c:ext>
                    </c:extLst>
                    <c:strCache>
                      <c:ptCount val="1"/>
                      <c:pt idx="0">
                        <c:v>Temporary agency work</c:v>
                      </c:pt>
                    </c:strCache>
                  </c:strRef>
                </c:tx>
                <c:spPr>
                  <a:solidFill>
                    <a:schemeClr val="accent6">
                      <a:alpha val="50000"/>
                    </a:schemeClr>
                  </a:solidFill>
                  <a:ln w="19050" cap="flat" cmpd="sng" algn="ctr">
                    <a:solidFill>
                      <a:schemeClr val="accent6">
                        <a:lumMod val="75000"/>
                      </a:schemeClr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Chart!$C$8:$G$8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100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Chart!$B$9</c15:sqref>
                        </c15:formulaRef>
                      </c:ext>
                    </c:extLst>
                    <c:strCache>
                      <c:ptCount val="1"/>
                      <c:pt idx="0">
                        <c:v>Job-sharing</c:v>
                      </c:pt>
                    </c:strCache>
                  </c:strRef>
                </c:tx>
                <c:spPr>
                  <a:solidFill>
                    <a:srgbClr val="7030A0">
                      <a:alpha val="50000"/>
                    </a:srgbClr>
                  </a:solidFill>
                  <a:ln w="19050" cap="flat" cmpd="sng" algn="ctr">
                    <a:solidFill>
                      <a:srgbClr val="7030A0">
                        <a:alpha val="25000"/>
                      </a:srgbClr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Chart!$C$9:$G$9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100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75</c:v>
                      </c:pt>
                      <c:pt idx="4">
                        <c:v>0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Chart!$B$10</c15:sqref>
                        </c15:formulaRef>
                      </c:ext>
                    </c:extLst>
                    <c:strCache>
                      <c:ptCount val="1"/>
                      <c:pt idx="0">
                        <c:v>Worker-sharing</c:v>
                      </c:pt>
                    </c:strCache>
                  </c:strRef>
                </c:tx>
                <c:spPr>
                  <a:solidFill>
                    <a:srgbClr val="00B0F0">
                      <a:alpha val="50000"/>
                    </a:srgbClr>
                  </a:solidFill>
                  <a:ln w="19050" cap="flat" cmpd="sng" algn="ctr">
                    <a:solidFill>
                      <a:srgbClr val="006699"/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Chart!$C$10:$G$10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100</c:v>
                      </c:pt>
                      <c:pt idx="2">
                        <c:v>0</c:v>
                      </c:pt>
                      <c:pt idx="3">
                        <c:v>75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Chart!$B$11</c15:sqref>
                        </c15:formulaRef>
                      </c:ext>
                    </c:extLst>
                    <c:strCache>
                      <c:ptCount val="1"/>
                      <c:pt idx="0">
                        <c:v>Owner-managers</c:v>
                      </c:pt>
                    </c:strCache>
                  </c:strRef>
                </c:tx>
                <c:spPr>
                  <a:solidFill>
                    <a:srgbClr val="FFFF66">
                      <a:alpha val="33000"/>
                    </a:srgbClr>
                  </a:solidFill>
                  <a:ln w="19050" cap="flat" cmpd="sng" algn="ctr">
                    <a:solidFill>
                      <a:srgbClr val="FFFF00"/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Chart!$C$11:$G$11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100</c:v>
                      </c:pt>
                      <c:pt idx="3">
                        <c:v>100</c:v>
                      </c:pt>
                      <c:pt idx="4">
                        <c:v>100</c:v>
                      </c:pt>
                    </c:numCache>
                  </c:numRef>
                </c:val>
              </c15:ser>
            </c15:filteredRadarSeries>
          </c:ext>
        </c:extLst>
      </c:radarChart>
      <c:catAx>
        <c:axId val="29118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0" i="0" u="none" strike="noStrike" kern="1200" spc="10" baseline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nl-NL"/>
          </a:p>
        </c:txPr>
        <c:crossAx val="291188264"/>
        <c:crosses val="autoZero"/>
        <c:auto val="1"/>
        <c:lblAlgn val="ctr"/>
        <c:lblOffset val="100"/>
        <c:noMultiLvlLbl val="0"/>
      </c:catAx>
      <c:valAx>
        <c:axId val="291188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1187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191810353849312"/>
          <c:y val="0.10462745479844386"/>
          <c:w val="0.33993519948762385"/>
          <c:h val="0.65885431245360171"/>
        </c:manualLayout>
      </c:layout>
      <c:radarChart>
        <c:radarStyle val="filled"/>
        <c:varyColors val="0"/>
        <c:ser>
          <c:idx val="0"/>
          <c:order val="0"/>
          <c:tx>
            <c:strRef>
              <c:f>Chart!$B$2</c:f>
              <c:strCache>
                <c:ptCount val="1"/>
                <c:pt idx="0">
                  <c:v>Standard Employment Relationship</c:v>
                </c:pt>
              </c:strCache>
            </c:strRef>
          </c:tx>
          <c:spPr>
            <a:pattFill prst="zigZag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 cap="flat" cmpd="sng" algn="ctr">
              <a:solidFill>
                <a:schemeClr val="tx2"/>
              </a:solidFill>
              <a:round/>
            </a:ln>
            <a:effectLst>
              <a:outerShdw blurRad="50800" dist="50800" dir="5400000" sx="1000" sy="1000" algn="ctr" rotWithShape="0">
                <a:srgbClr val="000000"/>
              </a:outerShdw>
            </a:effectLst>
          </c:spPr>
          <c:cat>
            <c:strRef>
              <c:f>Chart!$C$1:$G$1</c:f>
              <c:strCache>
                <c:ptCount val="5"/>
                <c:pt idx="0">
                  <c:v>Personal subordination</c:v>
                </c:pt>
                <c:pt idx="1">
                  <c:v>Economic dependency</c:v>
                </c:pt>
                <c:pt idx="2">
                  <c:v>Bilateral relationship</c:v>
                </c:pt>
                <c:pt idx="3">
                  <c:v>Indefinite</c:v>
                </c:pt>
                <c:pt idx="4">
                  <c:v>Full-time</c:v>
                </c:pt>
              </c:strCache>
            </c:strRef>
          </c:cat>
          <c:val>
            <c:numRef>
              <c:f>Chart!$C$2:$G$2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ser>
          <c:idx val="3"/>
          <c:order val="3"/>
          <c:tx>
            <c:strRef>
              <c:f>Chart!$B$5</c:f>
              <c:strCache>
                <c:ptCount val="1"/>
                <c:pt idx="0">
                  <c:v>Portfolio workers</c:v>
                </c:pt>
              </c:strCache>
            </c:strRef>
          </c:tx>
          <c:spPr>
            <a:solidFill>
              <a:schemeClr val="accent4">
                <a:alpha val="50000"/>
              </a:schemeClr>
            </a:solidFill>
            <a:ln w="19050" cap="flat" cmpd="sng" algn="ctr">
              <a:solidFill>
                <a:schemeClr val="accent4"/>
              </a:solidFill>
              <a:round/>
            </a:ln>
            <a:effectLst/>
          </c:spPr>
          <c:cat>
            <c:strRef>
              <c:f>Chart!$C$1:$G$1</c:f>
              <c:strCache>
                <c:ptCount val="5"/>
                <c:pt idx="0">
                  <c:v>Personal subordination</c:v>
                </c:pt>
                <c:pt idx="1">
                  <c:v>Economic dependency</c:v>
                </c:pt>
                <c:pt idx="2">
                  <c:v>Bilateral relationship</c:v>
                </c:pt>
                <c:pt idx="3">
                  <c:v>Indefinite</c:v>
                </c:pt>
                <c:pt idx="4">
                  <c:v>Full-time</c:v>
                </c:pt>
              </c:strCache>
            </c:strRef>
          </c:cat>
          <c:val>
            <c:numRef>
              <c:f>Chart!$C$5:$G$5</c:f>
              <c:numCache>
                <c:formatCode>General</c:formatCode>
                <c:ptCount val="5"/>
                <c:pt idx="0">
                  <c:v>50</c:v>
                </c:pt>
                <c:pt idx="1">
                  <c:v>0</c:v>
                </c:pt>
                <c:pt idx="2">
                  <c:v>100</c:v>
                </c:pt>
                <c:pt idx="3">
                  <c:v>75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0804784"/>
        <c:axId val="290805176"/>
        <c:extLst>
          <c:ext xmlns:c15="http://schemas.microsoft.com/office/drawing/2012/chart" uri="{02D57815-91ED-43cb-92C2-25804820EDAC}">
            <c15:filteredRad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Chart!$B$3</c15:sqref>
                        </c15:formulaRef>
                      </c:ext>
                    </c:extLst>
                    <c:strCache>
                      <c:ptCount val="1"/>
                      <c:pt idx="0">
                        <c:v>Economically dependent self-employed</c:v>
                      </c:pt>
                    </c:strCache>
                  </c:strRef>
                </c:tx>
                <c:spPr>
                  <a:solidFill>
                    <a:srgbClr val="006699">
                      <a:alpha val="50000"/>
                    </a:srgbClr>
                  </a:solidFill>
                  <a:ln w="19050" cap="flat" cmpd="sng" algn="ctr">
                    <a:solidFill>
                      <a:schemeClr val="accent1">
                        <a:lumMod val="50000"/>
                      </a:schemeClr>
                    </a:solidFill>
                    <a:prstDash val="solid"/>
                    <a:round/>
                  </a:ln>
                  <a:effectLst>
                    <a:outerShdw dist="50800" dir="5400000" sx="1000" sy="1000" algn="ctr" rotWithShape="0">
                      <a:srgbClr val="000000">
                        <a:alpha val="43137"/>
                      </a:srgb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w="6350"/>
                  </a:sp3d>
                </c:spPr>
                <c:cat>
                  <c:strRef>
                    <c:extLst>
                      <c:ext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Chart!$C$3:$G$3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Chart!$B$4</c15:sqref>
                        </c15:formulaRef>
                      </c:ext>
                    </c:extLst>
                    <c:strCache>
                      <c:ptCount val="1"/>
                      <c:pt idx="0">
                        <c:v>Trainees / Apprentices / PhD students</c:v>
                      </c:pt>
                    </c:strCache>
                  </c:strRef>
                </c:tx>
                <c:spPr>
                  <a:solidFill>
                    <a:srgbClr val="FF6600">
                      <a:alpha val="49804"/>
                    </a:srgbClr>
                  </a:solidFill>
                  <a:ln w="19050" cap="flat" cmpd="sng" algn="ctr">
                    <a:solidFill>
                      <a:srgbClr val="FF6600"/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Chart!$C$4:$G$4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100</c:v>
                      </c:pt>
                      <c:pt idx="1">
                        <c:v>0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Chart!$B$6</c15:sqref>
                        </c15:formulaRef>
                      </c:ext>
                    </c:extLst>
                    <c:strCache>
                      <c:ptCount val="1"/>
                      <c:pt idx="0">
                        <c:v>Crowd workers</c:v>
                      </c:pt>
                    </c:strCache>
                  </c:strRef>
                </c:tx>
                <c:spPr>
                  <a:solidFill>
                    <a:schemeClr val="accent3">
                      <a:alpha val="50000"/>
                    </a:schemeClr>
                  </a:solidFill>
                  <a:ln w="25400" cap="flat" cmpd="sng" algn="ctr">
                    <a:solidFill>
                      <a:schemeClr val="accent3">
                        <a:lumMod val="50000"/>
                      </a:schemeClr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Chart!$C$6:$G$6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Chart!$B$7</c15:sqref>
                        </c15:formulaRef>
                      </c:ext>
                    </c:extLst>
                    <c:strCache>
                      <c:ptCount val="1"/>
                      <c:pt idx="0">
                        <c:v>Telework</c:v>
                      </c:pt>
                    </c:strCache>
                  </c:strRef>
                </c:tx>
                <c:spPr>
                  <a:solidFill>
                    <a:srgbClr val="CC0066">
                      <a:alpha val="49804"/>
                    </a:srgbClr>
                  </a:solidFill>
                  <a:ln w="19050" cap="flat" cmpd="sng" algn="ctr">
                    <a:solidFill>
                      <a:srgbClr val="CC0066"/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Chart!$C$7:$G$7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75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Chart!$B$8</c15:sqref>
                        </c15:formulaRef>
                      </c:ext>
                    </c:extLst>
                    <c:strCache>
                      <c:ptCount val="1"/>
                      <c:pt idx="0">
                        <c:v>Temporary agency work</c:v>
                      </c:pt>
                    </c:strCache>
                  </c:strRef>
                </c:tx>
                <c:spPr>
                  <a:solidFill>
                    <a:schemeClr val="accent6">
                      <a:alpha val="50000"/>
                    </a:schemeClr>
                  </a:solidFill>
                  <a:ln w="19050" cap="flat" cmpd="sng" algn="ctr">
                    <a:solidFill>
                      <a:schemeClr val="accent6">
                        <a:lumMod val="75000"/>
                      </a:schemeClr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Chart!$C$8:$G$8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100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Chart!$B$9</c15:sqref>
                        </c15:formulaRef>
                      </c:ext>
                    </c:extLst>
                    <c:strCache>
                      <c:ptCount val="1"/>
                      <c:pt idx="0">
                        <c:v>Job-sharing</c:v>
                      </c:pt>
                    </c:strCache>
                  </c:strRef>
                </c:tx>
                <c:spPr>
                  <a:solidFill>
                    <a:srgbClr val="7030A0">
                      <a:alpha val="50000"/>
                    </a:srgbClr>
                  </a:solidFill>
                  <a:ln w="19050" cap="flat" cmpd="sng" algn="ctr">
                    <a:solidFill>
                      <a:srgbClr val="7030A0">
                        <a:alpha val="25000"/>
                      </a:srgbClr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Chart!$C$9:$G$9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100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75</c:v>
                      </c:pt>
                      <c:pt idx="4">
                        <c:v>0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Chart!$B$10</c15:sqref>
                        </c15:formulaRef>
                      </c:ext>
                    </c:extLst>
                    <c:strCache>
                      <c:ptCount val="1"/>
                      <c:pt idx="0">
                        <c:v>Worker-sharing</c:v>
                      </c:pt>
                    </c:strCache>
                  </c:strRef>
                </c:tx>
                <c:spPr>
                  <a:solidFill>
                    <a:srgbClr val="00B0F0">
                      <a:alpha val="50000"/>
                    </a:srgbClr>
                  </a:solidFill>
                  <a:ln w="19050" cap="flat" cmpd="sng" algn="ctr">
                    <a:solidFill>
                      <a:srgbClr val="006699"/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Chart!$C$10:$G$10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100</c:v>
                      </c:pt>
                      <c:pt idx="2">
                        <c:v>0</c:v>
                      </c:pt>
                      <c:pt idx="3">
                        <c:v>75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Chart!$B$11</c15:sqref>
                        </c15:formulaRef>
                      </c:ext>
                    </c:extLst>
                    <c:strCache>
                      <c:ptCount val="1"/>
                      <c:pt idx="0">
                        <c:v>Owner-managers</c:v>
                      </c:pt>
                    </c:strCache>
                  </c:strRef>
                </c:tx>
                <c:spPr>
                  <a:solidFill>
                    <a:srgbClr val="FFFF66">
                      <a:alpha val="33000"/>
                    </a:srgbClr>
                  </a:solidFill>
                  <a:ln w="19050" cap="flat" cmpd="sng" algn="ctr">
                    <a:solidFill>
                      <a:srgbClr val="FFFF00"/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Chart!$C$11:$G$11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100</c:v>
                      </c:pt>
                      <c:pt idx="3">
                        <c:v>100</c:v>
                      </c:pt>
                      <c:pt idx="4">
                        <c:v>100</c:v>
                      </c:pt>
                    </c:numCache>
                  </c:numRef>
                </c:val>
              </c15:ser>
            </c15:filteredRadarSeries>
          </c:ext>
        </c:extLst>
      </c:radarChart>
      <c:catAx>
        <c:axId val="29080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0" i="0" u="none" strike="noStrike" kern="1200" spc="10" baseline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nl-NL"/>
          </a:p>
        </c:txPr>
        <c:crossAx val="290805176"/>
        <c:crosses val="autoZero"/>
        <c:auto val="1"/>
        <c:lblAlgn val="ctr"/>
        <c:lblOffset val="100"/>
        <c:noMultiLvlLbl val="0"/>
      </c:catAx>
      <c:valAx>
        <c:axId val="2908051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080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76343599129061"/>
          <c:y val="0.1807763413284619"/>
          <c:w val="0.37642341331340778"/>
          <c:h val="0.58956022401583208"/>
        </c:manualLayout>
      </c:layout>
      <c:radarChart>
        <c:radarStyle val="filled"/>
        <c:varyColors val="0"/>
        <c:ser>
          <c:idx val="0"/>
          <c:order val="0"/>
          <c:tx>
            <c:strRef>
              <c:f>Chart!$B$2</c:f>
              <c:strCache>
                <c:ptCount val="1"/>
                <c:pt idx="0">
                  <c:v>Standard Employment Relationship</c:v>
                </c:pt>
              </c:strCache>
            </c:strRef>
          </c:tx>
          <c:spPr>
            <a:pattFill prst="zigZag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 cap="flat" cmpd="sng" algn="ctr">
              <a:solidFill>
                <a:schemeClr val="tx2"/>
              </a:solidFill>
              <a:round/>
            </a:ln>
            <a:effectLst>
              <a:outerShdw blurRad="50800" dist="50800" dir="5400000" sx="1000" sy="1000" algn="ctr" rotWithShape="0">
                <a:srgbClr val="000000"/>
              </a:outerShdw>
            </a:effectLst>
          </c:spPr>
          <c:cat>
            <c:strRef>
              <c:f>Chart!$C$1:$G$1</c:f>
              <c:strCache>
                <c:ptCount val="5"/>
                <c:pt idx="0">
                  <c:v>Personal subordination</c:v>
                </c:pt>
                <c:pt idx="1">
                  <c:v>Economic dependency</c:v>
                </c:pt>
                <c:pt idx="2">
                  <c:v>Bilateral relationship</c:v>
                </c:pt>
                <c:pt idx="3">
                  <c:v>Indefinite</c:v>
                </c:pt>
                <c:pt idx="4">
                  <c:v>Full-time</c:v>
                </c:pt>
              </c:strCache>
            </c:strRef>
          </c:cat>
          <c:val>
            <c:numRef>
              <c:f>Chart!$C$2:$G$2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ser>
          <c:idx val="6"/>
          <c:order val="6"/>
          <c:tx>
            <c:strRef>
              <c:f>Chart!$B$8</c:f>
              <c:strCache>
                <c:ptCount val="1"/>
                <c:pt idx="0">
                  <c:v>Temporary agency work</c:v>
                </c:pt>
              </c:strCache>
            </c:strRef>
          </c:tx>
          <c:spPr>
            <a:solidFill>
              <a:schemeClr val="accent6">
                <a:alpha val="50000"/>
              </a:schemeClr>
            </a:solidFill>
            <a:ln w="19050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cat>
            <c:strRef>
              <c:f>Chart!$C$1:$G$1</c:f>
              <c:strCache>
                <c:ptCount val="5"/>
                <c:pt idx="0">
                  <c:v>Personal subordination</c:v>
                </c:pt>
                <c:pt idx="1">
                  <c:v>Economic dependency</c:v>
                </c:pt>
                <c:pt idx="2">
                  <c:v>Bilateral relationship</c:v>
                </c:pt>
                <c:pt idx="3">
                  <c:v>Indefinite</c:v>
                </c:pt>
                <c:pt idx="4">
                  <c:v>Full-time</c:v>
                </c:pt>
              </c:strCache>
            </c:strRef>
          </c:cat>
          <c:val>
            <c:numRef>
              <c:f>Chart!$C$8:$G$8</c:f>
              <c:numCache>
                <c:formatCode>General</c:formatCode>
                <c:ptCount val="5"/>
                <c:pt idx="0">
                  <c:v>50</c:v>
                </c:pt>
                <c:pt idx="1">
                  <c:v>100</c:v>
                </c:pt>
                <c:pt idx="2">
                  <c:v>0</c:v>
                </c:pt>
                <c:pt idx="3">
                  <c:v>0</c:v>
                </c:pt>
                <c:pt idx="4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0805960"/>
        <c:axId val="291639448"/>
        <c:extLst>
          <c:ext xmlns:c15="http://schemas.microsoft.com/office/drawing/2012/chart" uri="{02D57815-91ED-43cb-92C2-25804820EDAC}">
            <c15:filteredRad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Chart!$B$3</c15:sqref>
                        </c15:formulaRef>
                      </c:ext>
                    </c:extLst>
                    <c:strCache>
                      <c:ptCount val="1"/>
                      <c:pt idx="0">
                        <c:v>Economically dependent self-employed</c:v>
                      </c:pt>
                    </c:strCache>
                  </c:strRef>
                </c:tx>
                <c:spPr>
                  <a:solidFill>
                    <a:srgbClr val="006699">
                      <a:alpha val="50000"/>
                    </a:srgbClr>
                  </a:solidFill>
                  <a:ln w="19050" cap="flat" cmpd="sng" algn="ctr">
                    <a:solidFill>
                      <a:schemeClr val="accent1">
                        <a:lumMod val="50000"/>
                      </a:schemeClr>
                    </a:solidFill>
                    <a:prstDash val="solid"/>
                    <a:round/>
                  </a:ln>
                  <a:effectLst>
                    <a:outerShdw dist="50800" dir="5400000" sx="1000" sy="1000" algn="ctr" rotWithShape="0">
                      <a:srgbClr val="000000">
                        <a:alpha val="43137"/>
                      </a:srgb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w="6350"/>
                  </a:sp3d>
                </c:spPr>
                <c:cat>
                  <c:strRef>
                    <c:extLst>
                      <c:ext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Chart!$C$3:$G$3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Chart!$B$4</c15:sqref>
                        </c15:formulaRef>
                      </c:ext>
                    </c:extLst>
                    <c:strCache>
                      <c:ptCount val="1"/>
                      <c:pt idx="0">
                        <c:v>Trainees / Apprentices / PhD students</c:v>
                      </c:pt>
                    </c:strCache>
                  </c:strRef>
                </c:tx>
                <c:spPr>
                  <a:solidFill>
                    <a:srgbClr val="FF6600">
                      <a:alpha val="49804"/>
                    </a:srgbClr>
                  </a:solidFill>
                  <a:ln w="19050" cap="flat" cmpd="sng" algn="ctr">
                    <a:solidFill>
                      <a:srgbClr val="FF6600"/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Chart!$C$4:$G$4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100</c:v>
                      </c:pt>
                      <c:pt idx="1">
                        <c:v>0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Chart!$B$5</c15:sqref>
                        </c15:formulaRef>
                      </c:ext>
                    </c:extLst>
                    <c:strCache>
                      <c:ptCount val="1"/>
                      <c:pt idx="0">
                        <c:v>Portfolio workers</c:v>
                      </c:pt>
                    </c:strCache>
                  </c:strRef>
                </c:tx>
                <c:spPr>
                  <a:solidFill>
                    <a:schemeClr val="accent4">
                      <a:alpha val="50000"/>
                    </a:schemeClr>
                  </a:solidFill>
                  <a:ln w="19050" cap="flat" cmpd="sng" algn="ctr">
                    <a:solidFill>
                      <a:schemeClr val="accent4"/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Chart!$C$5:$G$5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0</c:v>
                      </c:pt>
                      <c:pt idx="2">
                        <c:v>100</c:v>
                      </c:pt>
                      <c:pt idx="3">
                        <c:v>75</c:v>
                      </c:pt>
                      <c:pt idx="4">
                        <c:v>0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Chart!$B$6</c15:sqref>
                        </c15:formulaRef>
                      </c:ext>
                    </c:extLst>
                    <c:strCache>
                      <c:ptCount val="1"/>
                      <c:pt idx="0">
                        <c:v>Crowd workers</c:v>
                      </c:pt>
                    </c:strCache>
                  </c:strRef>
                </c:tx>
                <c:spPr>
                  <a:solidFill>
                    <a:schemeClr val="accent3">
                      <a:alpha val="50000"/>
                    </a:schemeClr>
                  </a:solidFill>
                  <a:ln w="25400" cap="flat" cmpd="sng" algn="ctr">
                    <a:solidFill>
                      <a:schemeClr val="accent3">
                        <a:lumMod val="50000"/>
                      </a:schemeClr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Chart!$C$6:$G$6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Chart!$B$7</c15:sqref>
                        </c15:formulaRef>
                      </c:ext>
                    </c:extLst>
                    <c:strCache>
                      <c:ptCount val="1"/>
                      <c:pt idx="0">
                        <c:v>Telework</c:v>
                      </c:pt>
                    </c:strCache>
                  </c:strRef>
                </c:tx>
                <c:spPr>
                  <a:solidFill>
                    <a:srgbClr val="CC0066">
                      <a:alpha val="49804"/>
                    </a:srgbClr>
                  </a:solidFill>
                  <a:ln w="19050" cap="flat" cmpd="sng" algn="ctr">
                    <a:solidFill>
                      <a:srgbClr val="CC0066"/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Chart!$C$7:$G$7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75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Chart!$B$9</c15:sqref>
                        </c15:formulaRef>
                      </c:ext>
                    </c:extLst>
                    <c:strCache>
                      <c:ptCount val="1"/>
                      <c:pt idx="0">
                        <c:v>Job-sharing</c:v>
                      </c:pt>
                    </c:strCache>
                  </c:strRef>
                </c:tx>
                <c:spPr>
                  <a:solidFill>
                    <a:srgbClr val="7030A0">
                      <a:alpha val="50000"/>
                    </a:srgbClr>
                  </a:solidFill>
                  <a:ln w="19050" cap="flat" cmpd="sng" algn="ctr">
                    <a:solidFill>
                      <a:srgbClr val="7030A0">
                        <a:alpha val="25000"/>
                      </a:srgbClr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Chart!$C$9:$G$9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100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75</c:v>
                      </c:pt>
                      <c:pt idx="4">
                        <c:v>0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Chart!$B$10</c15:sqref>
                        </c15:formulaRef>
                      </c:ext>
                    </c:extLst>
                    <c:strCache>
                      <c:ptCount val="1"/>
                      <c:pt idx="0">
                        <c:v>Worker-sharing</c:v>
                      </c:pt>
                    </c:strCache>
                  </c:strRef>
                </c:tx>
                <c:spPr>
                  <a:solidFill>
                    <a:srgbClr val="00B0F0">
                      <a:alpha val="50000"/>
                    </a:srgbClr>
                  </a:solidFill>
                  <a:ln w="19050" cap="flat" cmpd="sng" algn="ctr">
                    <a:solidFill>
                      <a:srgbClr val="006699"/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Chart!$C$10:$G$10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100</c:v>
                      </c:pt>
                      <c:pt idx="2">
                        <c:v>0</c:v>
                      </c:pt>
                      <c:pt idx="3">
                        <c:v>75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Chart!$B$11</c15:sqref>
                        </c15:formulaRef>
                      </c:ext>
                    </c:extLst>
                    <c:strCache>
                      <c:ptCount val="1"/>
                      <c:pt idx="0">
                        <c:v>Owner-managers</c:v>
                      </c:pt>
                    </c:strCache>
                  </c:strRef>
                </c:tx>
                <c:spPr>
                  <a:solidFill>
                    <a:srgbClr val="FFFF66">
                      <a:alpha val="33000"/>
                    </a:srgbClr>
                  </a:solidFill>
                  <a:ln w="19050" cap="flat" cmpd="sng" algn="ctr">
                    <a:solidFill>
                      <a:srgbClr val="FFFF00"/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Chart!$C$11:$G$11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100</c:v>
                      </c:pt>
                      <c:pt idx="3">
                        <c:v>100</c:v>
                      </c:pt>
                      <c:pt idx="4">
                        <c:v>100</c:v>
                      </c:pt>
                    </c:numCache>
                  </c:numRef>
                </c:val>
              </c15:ser>
            </c15:filteredRadarSeries>
          </c:ext>
        </c:extLst>
      </c:radarChart>
      <c:catAx>
        <c:axId val="290805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 algn="ctr">
              <a:defRPr lang="en-US" sz="1000" b="0" i="0" u="none" strike="noStrike" kern="1200" spc="10" baseline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nl-NL"/>
          </a:p>
        </c:txPr>
        <c:crossAx val="291639448"/>
        <c:crosses val="autoZero"/>
        <c:auto val="1"/>
        <c:lblAlgn val="ctr"/>
        <c:lblOffset val="100"/>
        <c:noMultiLvlLbl val="0"/>
      </c:catAx>
      <c:valAx>
        <c:axId val="2916394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0805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0632391046813"/>
          <c:y val="0.20332304980420032"/>
          <c:w val="0.3178763929821663"/>
          <c:h val="0.47194436063468487"/>
        </c:manualLayout>
      </c:layout>
      <c:radarChart>
        <c:radarStyle val="filled"/>
        <c:varyColors val="0"/>
        <c:ser>
          <c:idx val="0"/>
          <c:order val="0"/>
          <c:tx>
            <c:strRef>
              <c:f>Chart!$B$2</c:f>
              <c:strCache>
                <c:ptCount val="1"/>
                <c:pt idx="0">
                  <c:v>Standard Employment Relationship</c:v>
                </c:pt>
              </c:strCache>
            </c:strRef>
          </c:tx>
          <c:spPr>
            <a:pattFill prst="zigZag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 cap="flat" cmpd="sng" algn="ctr">
              <a:solidFill>
                <a:schemeClr val="tx2"/>
              </a:solidFill>
              <a:round/>
            </a:ln>
            <a:effectLst>
              <a:outerShdw blurRad="50800" dist="50800" dir="5400000" sx="1000" sy="1000" algn="ctr" rotWithShape="0">
                <a:srgbClr val="000000"/>
              </a:outerShdw>
            </a:effectLst>
          </c:spPr>
          <c:cat>
            <c:strRef>
              <c:f>Chart!$C$1:$G$1</c:f>
              <c:strCache>
                <c:ptCount val="5"/>
                <c:pt idx="0">
                  <c:v>Personal subordination</c:v>
                </c:pt>
                <c:pt idx="1">
                  <c:v>Economic dependency</c:v>
                </c:pt>
                <c:pt idx="2">
                  <c:v>Bilateral relationship</c:v>
                </c:pt>
                <c:pt idx="3">
                  <c:v>Indefinite</c:v>
                </c:pt>
                <c:pt idx="4">
                  <c:v>Full-time</c:v>
                </c:pt>
              </c:strCache>
            </c:strRef>
          </c:cat>
          <c:val>
            <c:numRef>
              <c:f>Chart!$C$2:$G$2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ser>
          <c:idx val="9"/>
          <c:order val="9"/>
          <c:tx>
            <c:strRef>
              <c:f>Chart!$B$11</c:f>
              <c:strCache>
                <c:ptCount val="1"/>
                <c:pt idx="0">
                  <c:v>Owner-managers</c:v>
                </c:pt>
              </c:strCache>
              <c:extLst xmlns:c15="http://schemas.microsoft.com/office/drawing/2012/chart"/>
            </c:strRef>
          </c:tx>
          <c:spPr>
            <a:solidFill>
              <a:srgbClr val="FFFF66">
                <a:alpha val="33000"/>
              </a:srgbClr>
            </a:solidFill>
            <a:ln w="19050" cap="flat" cmpd="sng" algn="ctr">
              <a:solidFill>
                <a:srgbClr val="FFFF00"/>
              </a:solidFill>
              <a:round/>
            </a:ln>
            <a:effectLst/>
          </c:spPr>
          <c:cat>
            <c:strRef>
              <c:f>Chart!$C$1:$G$1</c:f>
              <c:strCache>
                <c:ptCount val="5"/>
                <c:pt idx="0">
                  <c:v>Personal subordination</c:v>
                </c:pt>
                <c:pt idx="1">
                  <c:v>Economic dependency</c:v>
                </c:pt>
                <c:pt idx="2">
                  <c:v>Bilateral relationship</c:v>
                </c:pt>
                <c:pt idx="3">
                  <c:v>Indefinite</c:v>
                </c:pt>
                <c:pt idx="4">
                  <c:v>Full-time</c:v>
                </c:pt>
              </c:strCache>
              <c:extLst xmlns:c15="http://schemas.microsoft.com/office/drawing/2012/chart"/>
            </c:strRef>
          </c:cat>
          <c:val>
            <c:numRef>
              <c:f>Chart!$C$11:$G$11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1640232"/>
        <c:axId val="291640624"/>
        <c:extLst>
          <c:ext xmlns:c15="http://schemas.microsoft.com/office/drawing/2012/chart" uri="{02D57815-91ED-43cb-92C2-25804820EDAC}">
            <c15:filteredRad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Chart!$B$3</c15:sqref>
                        </c15:formulaRef>
                      </c:ext>
                    </c:extLst>
                    <c:strCache>
                      <c:ptCount val="1"/>
                      <c:pt idx="0">
                        <c:v>Economically dependent self-employed</c:v>
                      </c:pt>
                    </c:strCache>
                  </c:strRef>
                </c:tx>
                <c:spPr>
                  <a:solidFill>
                    <a:srgbClr val="006699">
                      <a:alpha val="50000"/>
                    </a:srgbClr>
                  </a:solidFill>
                  <a:ln w="19050" cap="flat" cmpd="sng" algn="ctr">
                    <a:solidFill>
                      <a:schemeClr val="accent1">
                        <a:lumMod val="50000"/>
                      </a:schemeClr>
                    </a:solidFill>
                    <a:prstDash val="solid"/>
                    <a:round/>
                  </a:ln>
                  <a:effectLst>
                    <a:outerShdw dist="50800" dir="5400000" sx="1000" sy="1000" algn="ctr" rotWithShape="0">
                      <a:srgbClr val="000000">
                        <a:alpha val="43137"/>
                      </a:srgb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w="6350"/>
                  </a:sp3d>
                </c:spPr>
                <c:cat>
                  <c:strRef>
                    <c:extLst>
                      <c:ext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Chart!$C$3:$G$3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Chart!$B$4</c15:sqref>
                        </c15:formulaRef>
                      </c:ext>
                    </c:extLst>
                    <c:strCache>
                      <c:ptCount val="1"/>
                      <c:pt idx="0">
                        <c:v>Trainees / Apprentices / PhD students</c:v>
                      </c:pt>
                    </c:strCache>
                  </c:strRef>
                </c:tx>
                <c:spPr>
                  <a:solidFill>
                    <a:srgbClr val="FF6600">
                      <a:alpha val="49804"/>
                    </a:srgbClr>
                  </a:solidFill>
                  <a:ln w="19050" cap="flat" cmpd="sng" algn="ctr">
                    <a:solidFill>
                      <a:srgbClr val="FF6600"/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Chart!$C$4:$G$4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100</c:v>
                      </c:pt>
                      <c:pt idx="1">
                        <c:v>0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Chart!$B$5</c15:sqref>
                        </c15:formulaRef>
                      </c:ext>
                    </c:extLst>
                    <c:strCache>
                      <c:ptCount val="1"/>
                      <c:pt idx="0">
                        <c:v>Portfolio workers</c:v>
                      </c:pt>
                    </c:strCache>
                  </c:strRef>
                </c:tx>
                <c:spPr>
                  <a:solidFill>
                    <a:schemeClr val="accent4">
                      <a:alpha val="50000"/>
                    </a:schemeClr>
                  </a:solidFill>
                  <a:ln w="19050" cap="flat" cmpd="sng" algn="ctr">
                    <a:solidFill>
                      <a:schemeClr val="accent4"/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Chart!$C$5:$G$5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0</c:v>
                      </c:pt>
                      <c:pt idx="2">
                        <c:v>100</c:v>
                      </c:pt>
                      <c:pt idx="3">
                        <c:v>75</c:v>
                      </c:pt>
                      <c:pt idx="4">
                        <c:v>0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Chart!$B$6</c15:sqref>
                        </c15:formulaRef>
                      </c:ext>
                    </c:extLst>
                    <c:strCache>
                      <c:ptCount val="1"/>
                      <c:pt idx="0">
                        <c:v>Crowd workers</c:v>
                      </c:pt>
                    </c:strCache>
                  </c:strRef>
                </c:tx>
                <c:spPr>
                  <a:solidFill>
                    <a:schemeClr val="accent3">
                      <a:alpha val="50000"/>
                    </a:schemeClr>
                  </a:solidFill>
                  <a:ln w="25400" cap="flat" cmpd="sng" algn="ctr">
                    <a:solidFill>
                      <a:schemeClr val="accent3">
                        <a:lumMod val="50000"/>
                      </a:schemeClr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Chart!$C$6:$G$6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Chart!$B$7</c15:sqref>
                        </c15:formulaRef>
                      </c:ext>
                    </c:extLst>
                    <c:strCache>
                      <c:ptCount val="1"/>
                      <c:pt idx="0">
                        <c:v>Telework</c:v>
                      </c:pt>
                    </c:strCache>
                  </c:strRef>
                </c:tx>
                <c:spPr>
                  <a:solidFill>
                    <a:srgbClr val="CC0066">
                      <a:alpha val="49804"/>
                    </a:srgbClr>
                  </a:solidFill>
                  <a:ln w="19050" cap="flat" cmpd="sng" algn="ctr">
                    <a:solidFill>
                      <a:srgbClr val="CC0066"/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Chart!$C$7:$G$7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75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Chart!$B$8</c15:sqref>
                        </c15:formulaRef>
                      </c:ext>
                    </c:extLst>
                    <c:strCache>
                      <c:ptCount val="1"/>
                      <c:pt idx="0">
                        <c:v>Temporary agency work</c:v>
                      </c:pt>
                    </c:strCache>
                  </c:strRef>
                </c:tx>
                <c:spPr>
                  <a:solidFill>
                    <a:schemeClr val="accent6">
                      <a:alpha val="50000"/>
                    </a:schemeClr>
                  </a:solidFill>
                  <a:ln w="19050" cap="flat" cmpd="sng" algn="ctr">
                    <a:solidFill>
                      <a:schemeClr val="accent6">
                        <a:lumMod val="75000"/>
                      </a:schemeClr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Chart!$C$8:$G$8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100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Chart!$B$9</c15:sqref>
                        </c15:formulaRef>
                      </c:ext>
                    </c:extLst>
                    <c:strCache>
                      <c:ptCount val="1"/>
                      <c:pt idx="0">
                        <c:v>Job-sharing</c:v>
                      </c:pt>
                    </c:strCache>
                  </c:strRef>
                </c:tx>
                <c:spPr>
                  <a:solidFill>
                    <a:srgbClr val="7030A0">
                      <a:alpha val="50000"/>
                    </a:srgbClr>
                  </a:solidFill>
                  <a:ln w="19050" cap="flat" cmpd="sng" algn="ctr">
                    <a:solidFill>
                      <a:srgbClr val="7030A0">
                        <a:alpha val="25000"/>
                      </a:srgbClr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Chart!$C$9:$G$9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100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75</c:v>
                      </c:pt>
                      <c:pt idx="4">
                        <c:v>0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Chart!$B$10</c15:sqref>
                        </c15:formulaRef>
                      </c:ext>
                    </c:extLst>
                    <c:strCache>
                      <c:ptCount val="1"/>
                      <c:pt idx="0">
                        <c:v>Worker-sharing</c:v>
                      </c:pt>
                    </c:strCache>
                  </c:strRef>
                </c:tx>
                <c:spPr>
                  <a:solidFill>
                    <a:srgbClr val="00B0F0">
                      <a:alpha val="50000"/>
                    </a:srgbClr>
                  </a:solidFill>
                  <a:ln w="19050" cap="flat" cmpd="sng" algn="ctr">
                    <a:solidFill>
                      <a:srgbClr val="006699"/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Chart!$C$10:$G$10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100</c:v>
                      </c:pt>
                      <c:pt idx="2">
                        <c:v>0</c:v>
                      </c:pt>
                      <c:pt idx="3">
                        <c:v>75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</c:ext>
        </c:extLst>
      </c:radarChart>
      <c:catAx>
        <c:axId val="291640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0" i="0" u="none" strike="noStrike" kern="1200" spc="10" baseline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nl-NL"/>
          </a:p>
        </c:txPr>
        <c:crossAx val="291640624"/>
        <c:crosses val="autoZero"/>
        <c:auto val="1"/>
        <c:lblAlgn val="ctr"/>
        <c:lblOffset val="100"/>
        <c:noMultiLvlLbl val="0"/>
      </c:catAx>
      <c:valAx>
        <c:axId val="2916406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1640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0632391046813"/>
          <c:y val="0.17057284377319915"/>
          <c:w val="0.33993519948762385"/>
          <c:h val="0.65885431245360171"/>
        </c:manualLayout>
      </c:layout>
      <c:radarChart>
        <c:radarStyle val="filled"/>
        <c:varyColors val="0"/>
        <c:ser>
          <c:idx val="0"/>
          <c:order val="0"/>
          <c:tx>
            <c:strRef>
              <c:f>Chart!$B$2</c:f>
              <c:strCache>
                <c:ptCount val="1"/>
                <c:pt idx="0">
                  <c:v>Standard Employment Relationship</c:v>
                </c:pt>
              </c:strCache>
            </c:strRef>
          </c:tx>
          <c:spPr>
            <a:pattFill prst="zigZag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 cap="flat" cmpd="sng" algn="ctr">
              <a:solidFill>
                <a:schemeClr val="tx2"/>
              </a:solidFill>
              <a:round/>
            </a:ln>
            <a:effectLst>
              <a:outerShdw blurRad="50800" dist="50800" dir="5400000" sx="1000" sy="1000" algn="ctr" rotWithShape="0">
                <a:srgbClr val="000000"/>
              </a:outerShdw>
            </a:effectLst>
          </c:spPr>
          <c:cat>
            <c:strRef>
              <c:f>Chart!$C$1:$G$1</c:f>
              <c:strCache>
                <c:ptCount val="5"/>
                <c:pt idx="0">
                  <c:v>Personal subordination</c:v>
                </c:pt>
                <c:pt idx="1">
                  <c:v>Economic dependency</c:v>
                </c:pt>
                <c:pt idx="2">
                  <c:v>Bilateral relationship</c:v>
                </c:pt>
                <c:pt idx="3">
                  <c:v>Indefinite</c:v>
                </c:pt>
                <c:pt idx="4">
                  <c:v>Full-time</c:v>
                </c:pt>
              </c:strCache>
            </c:strRef>
          </c:cat>
          <c:val>
            <c:numRef>
              <c:f>Chart!$C$2:$G$2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ser>
          <c:idx val="4"/>
          <c:order val="4"/>
          <c:tx>
            <c:strRef>
              <c:f>Chart!$B$6</c:f>
              <c:strCache>
                <c:ptCount val="1"/>
                <c:pt idx="0">
                  <c:v>Crowd workers</c:v>
                </c:pt>
              </c:strCache>
            </c:strRef>
          </c:tx>
          <c:spPr>
            <a:solidFill>
              <a:schemeClr val="accent3">
                <a:alpha val="50000"/>
              </a:schemeClr>
            </a:solidFill>
            <a:ln w="25400" cap="flat" cmpd="sng" algn="ctr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cat>
            <c:strRef>
              <c:f>Chart!$C$1:$G$1</c:f>
              <c:strCache>
                <c:ptCount val="5"/>
                <c:pt idx="0">
                  <c:v>Personal subordination</c:v>
                </c:pt>
                <c:pt idx="1">
                  <c:v>Economic dependency</c:v>
                </c:pt>
                <c:pt idx="2">
                  <c:v>Bilateral relationship</c:v>
                </c:pt>
                <c:pt idx="3">
                  <c:v>Indefinite</c:v>
                </c:pt>
                <c:pt idx="4">
                  <c:v>Full-time</c:v>
                </c:pt>
              </c:strCache>
            </c:strRef>
          </c:cat>
          <c:val>
            <c:numRef>
              <c:f>Chart!$C$6:$G$6</c:f>
              <c:numCache>
                <c:formatCode>General</c:formatCode>
                <c:ptCount val="5"/>
                <c:pt idx="0">
                  <c:v>50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1599096"/>
        <c:axId val="291599488"/>
        <c:extLst>
          <c:ext xmlns:c15="http://schemas.microsoft.com/office/drawing/2012/chart" uri="{02D57815-91ED-43cb-92C2-25804820EDAC}">
            <c15:filteredRad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Chart!$B$3</c15:sqref>
                        </c15:formulaRef>
                      </c:ext>
                    </c:extLst>
                    <c:strCache>
                      <c:ptCount val="1"/>
                      <c:pt idx="0">
                        <c:v>Economically dependent self-employed</c:v>
                      </c:pt>
                    </c:strCache>
                  </c:strRef>
                </c:tx>
                <c:spPr>
                  <a:solidFill>
                    <a:srgbClr val="006699">
                      <a:alpha val="50000"/>
                    </a:srgbClr>
                  </a:solidFill>
                  <a:ln w="19050" cap="flat" cmpd="sng" algn="ctr">
                    <a:solidFill>
                      <a:schemeClr val="accent1">
                        <a:lumMod val="50000"/>
                      </a:schemeClr>
                    </a:solidFill>
                    <a:prstDash val="solid"/>
                    <a:round/>
                  </a:ln>
                  <a:effectLst>
                    <a:outerShdw dist="50800" dir="5400000" sx="1000" sy="1000" algn="ctr" rotWithShape="0">
                      <a:srgbClr val="000000">
                        <a:alpha val="43137"/>
                      </a:srgb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w="6350"/>
                  </a:sp3d>
                </c:spPr>
                <c:cat>
                  <c:strRef>
                    <c:extLst>
                      <c:ext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Chart!$C$3:$G$3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Chart!$B$4</c15:sqref>
                        </c15:formulaRef>
                      </c:ext>
                    </c:extLst>
                    <c:strCache>
                      <c:ptCount val="1"/>
                      <c:pt idx="0">
                        <c:v>Trainees / Apprentices / PhD students</c:v>
                      </c:pt>
                    </c:strCache>
                  </c:strRef>
                </c:tx>
                <c:spPr>
                  <a:solidFill>
                    <a:srgbClr val="FF6600">
                      <a:alpha val="49804"/>
                    </a:srgbClr>
                  </a:solidFill>
                  <a:ln w="19050" cap="flat" cmpd="sng" algn="ctr">
                    <a:solidFill>
                      <a:srgbClr val="FF6600"/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Chart!$C$4:$G$4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100</c:v>
                      </c:pt>
                      <c:pt idx="1">
                        <c:v>0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Chart!$B$5</c15:sqref>
                        </c15:formulaRef>
                      </c:ext>
                    </c:extLst>
                    <c:strCache>
                      <c:ptCount val="1"/>
                      <c:pt idx="0">
                        <c:v>Portfolio workers</c:v>
                      </c:pt>
                    </c:strCache>
                  </c:strRef>
                </c:tx>
                <c:spPr>
                  <a:solidFill>
                    <a:schemeClr val="accent4">
                      <a:alpha val="50000"/>
                    </a:schemeClr>
                  </a:solidFill>
                  <a:ln w="19050" cap="flat" cmpd="sng" algn="ctr">
                    <a:solidFill>
                      <a:schemeClr val="accent4"/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Chart!$C$5:$G$5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0</c:v>
                      </c:pt>
                      <c:pt idx="2">
                        <c:v>100</c:v>
                      </c:pt>
                      <c:pt idx="3">
                        <c:v>75</c:v>
                      </c:pt>
                      <c:pt idx="4">
                        <c:v>0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Chart!$B$7</c15:sqref>
                        </c15:formulaRef>
                      </c:ext>
                    </c:extLst>
                    <c:strCache>
                      <c:ptCount val="1"/>
                      <c:pt idx="0">
                        <c:v>Telework</c:v>
                      </c:pt>
                    </c:strCache>
                  </c:strRef>
                </c:tx>
                <c:spPr>
                  <a:solidFill>
                    <a:srgbClr val="CC0066">
                      <a:alpha val="49804"/>
                    </a:srgbClr>
                  </a:solidFill>
                  <a:ln w="19050" cap="flat" cmpd="sng" algn="ctr">
                    <a:solidFill>
                      <a:srgbClr val="CC0066"/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Chart!$C$7:$G$7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75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Chart!$B$8</c15:sqref>
                        </c15:formulaRef>
                      </c:ext>
                    </c:extLst>
                    <c:strCache>
                      <c:ptCount val="1"/>
                      <c:pt idx="0">
                        <c:v>Temporary agency work</c:v>
                      </c:pt>
                    </c:strCache>
                  </c:strRef>
                </c:tx>
                <c:spPr>
                  <a:solidFill>
                    <a:schemeClr val="accent6">
                      <a:alpha val="50000"/>
                    </a:schemeClr>
                  </a:solidFill>
                  <a:ln w="19050" cap="flat" cmpd="sng" algn="ctr">
                    <a:solidFill>
                      <a:schemeClr val="accent6">
                        <a:lumMod val="75000"/>
                      </a:schemeClr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Chart!$C$8:$G$8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100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Chart!$B$9</c15:sqref>
                        </c15:formulaRef>
                      </c:ext>
                    </c:extLst>
                    <c:strCache>
                      <c:ptCount val="1"/>
                      <c:pt idx="0">
                        <c:v>Job-sharing</c:v>
                      </c:pt>
                    </c:strCache>
                  </c:strRef>
                </c:tx>
                <c:spPr>
                  <a:solidFill>
                    <a:srgbClr val="7030A0">
                      <a:alpha val="50000"/>
                    </a:srgbClr>
                  </a:solidFill>
                  <a:ln w="19050" cap="flat" cmpd="sng" algn="ctr">
                    <a:solidFill>
                      <a:srgbClr val="7030A0">
                        <a:alpha val="25000"/>
                      </a:srgbClr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Chart!$C$9:$G$9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100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75</c:v>
                      </c:pt>
                      <c:pt idx="4">
                        <c:v>0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Chart!$B$10</c15:sqref>
                        </c15:formulaRef>
                      </c:ext>
                    </c:extLst>
                    <c:strCache>
                      <c:ptCount val="1"/>
                      <c:pt idx="0">
                        <c:v>Worker-sharing</c:v>
                      </c:pt>
                    </c:strCache>
                  </c:strRef>
                </c:tx>
                <c:spPr>
                  <a:solidFill>
                    <a:srgbClr val="00B0F0">
                      <a:alpha val="50000"/>
                    </a:srgbClr>
                  </a:solidFill>
                  <a:ln w="19050" cap="flat" cmpd="sng" algn="ctr">
                    <a:solidFill>
                      <a:srgbClr val="006699"/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Chart!$C$10:$G$10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100</c:v>
                      </c:pt>
                      <c:pt idx="2">
                        <c:v>0</c:v>
                      </c:pt>
                      <c:pt idx="3">
                        <c:v>75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Chart!$B$11</c15:sqref>
                        </c15:formulaRef>
                      </c:ext>
                    </c:extLst>
                    <c:strCache>
                      <c:ptCount val="1"/>
                      <c:pt idx="0">
                        <c:v>Owner-managers</c:v>
                      </c:pt>
                    </c:strCache>
                  </c:strRef>
                </c:tx>
                <c:spPr>
                  <a:solidFill>
                    <a:srgbClr val="FFFF66">
                      <a:alpha val="33000"/>
                    </a:srgbClr>
                  </a:solidFill>
                  <a:ln w="19050" cap="flat" cmpd="sng" algn="ctr">
                    <a:solidFill>
                      <a:srgbClr val="FFFF00"/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Chart!$C$11:$G$11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100</c:v>
                      </c:pt>
                      <c:pt idx="3">
                        <c:v>100</c:v>
                      </c:pt>
                      <c:pt idx="4">
                        <c:v>100</c:v>
                      </c:pt>
                    </c:numCache>
                  </c:numRef>
                </c:val>
              </c15:ser>
            </c15:filteredRadarSeries>
          </c:ext>
        </c:extLst>
      </c:radarChart>
      <c:catAx>
        <c:axId val="291599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0" i="0" u="none" strike="noStrike" kern="1200" spc="10" baseline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nl-NL"/>
          </a:p>
        </c:txPr>
        <c:crossAx val="291599488"/>
        <c:crosses val="autoZero"/>
        <c:auto val="1"/>
        <c:lblAlgn val="ctr"/>
        <c:lblOffset val="100"/>
        <c:noMultiLvlLbl val="0"/>
      </c:catAx>
      <c:valAx>
        <c:axId val="291599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1599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EB87D-884D-4057-9FBC-3E6572EF0E9F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085B7-A839-4ADF-B2E9-E439B97E4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8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632DB-024E-4AA9-97F0-91DCCEB7EDB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9C287-BDA2-4CBE-985E-7826EE212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96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9C287-BDA2-4CBE-985E-7826EE212D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84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9C287-BDA2-4CBE-985E-7826EE212D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8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9C287-BDA2-4CBE-985E-7826EE212D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78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9C287-BDA2-4CBE-985E-7826EE212D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01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9C287-BDA2-4CBE-985E-7826EE212D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9C287-BDA2-4CBE-985E-7826EE212D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77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9C287-BDA2-4CBE-985E-7826EE212D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89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9C287-BDA2-4CBE-985E-7826EE212D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24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9C287-BDA2-4CBE-985E-7826EE212D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46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6.png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A0FC-0758-4FBF-9958-EA24FD38801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6623-CA03-4E85-A93D-7291C1CD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3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A0FC-0758-4FBF-9958-EA24FD38801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6623-CA03-4E85-A93D-7291C1CD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28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A0FC-0758-4FBF-9958-EA24FD38801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6623-CA03-4E85-A93D-7291C1CD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69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560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006623-CA03-4E85-A93D-7291C1CD24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ADA0FC-0758-4FBF-9958-EA24FD38801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10345738" cy="4556125"/>
          </a:xfrm>
          <a:prstGeom prst="rect">
            <a:avLst/>
          </a:prstGeom>
        </p:spPr>
        <p:txBody>
          <a:bodyPr lIns="90000" rIns="900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640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894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1004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006623-CA03-4E85-A93D-7291C1CD24E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ADA0FC-0758-4FBF-9958-EA24FD38801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  <p:sp>
        <p:nvSpPr>
          <p:cNvPr id="5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21040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006623-CA03-4E85-A93D-7291C1CD24E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AADA0FC-0758-4FBF-9958-EA24FD38801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612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76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08117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C006623-CA03-4E85-A93D-7291C1CD24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AAADA0FC-0758-4FBF-9958-EA24FD38801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0" cy="36369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5"/>
            <a:ext cx="4919663" cy="36369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737012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006623-CA03-4E85-A93D-7291C1CD24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AADA0FC-0758-4FBF-9958-EA24FD38801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  <p:sp>
        <p:nvSpPr>
          <p:cNvPr id="6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3" cy="455612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47532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A0FC-0758-4FBF-9958-EA24FD38801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6623-CA03-4E85-A93D-7291C1CD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02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6623-CA03-4E85-A93D-7291C1CD24E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A0FC-0758-4FBF-9958-EA24FD38801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921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A0FC-0758-4FBF-9958-EA24FD38801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6623-CA03-4E85-A93D-7291C1CD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18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02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10345739" cy="4554000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86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798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5397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94522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85194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0" cy="3635376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4"/>
            <a:ext cx="4919664" cy="364807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01768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177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12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36940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A0FC-0758-4FBF-9958-EA24FD38801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6623-CA03-4E85-A93D-7291C1CD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932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71151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107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10345739" cy="4554537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506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4646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9731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9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1466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453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53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59262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0" cy="3635376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5"/>
            <a:ext cx="4919664" cy="3635376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53777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2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11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11089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4898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A0FC-0758-4FBF-9958-EA24FD38801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6623-CA03-4E85-A93D-7291C1CD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932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995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10345739" cy="4554000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988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2553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1115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3912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pic>
        <p:nvPicPr>
          <p:cNvPr id="10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320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0" cy="3635376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5"/>
            <a:ext cx="4919664" cy="3635376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45865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2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12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0935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370898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5437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A0FC-0758-4FBF-9958-EA24FD38801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6623-CA03-4E85-A93D-7291C1CD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217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10345739" cy="4554000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9540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464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0586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23877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6207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0" cy="36369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5"/>
            <a:ext cx="4919664" cy="36369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50158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2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12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60540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533233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891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10345739" cy="4554000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4520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A0FC-0758-4FBF-9958-EA24FD38801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6623-CA03-4E85-A93D-7291C1CD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014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986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2446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9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0002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63121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0" cy="36369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5"/>
            <a:ext cx="4919664" cy="36369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06648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11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25556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112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123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0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10345739" cy="4554000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296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099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A0FC-0758-4FBF-9958-EA24FD38801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6623-CA03-4E85-A93D-7291C1CD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48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4308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0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80312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0"/>
          </a:xfrm>
          <a:prstGeom prst="rect">
            <a:avLst/>
          </a:prstGeom>
        </p:spPr>
      </p:pic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2247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0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4"/>
            <a:ext cx="4921250" cy="3636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4"/>
            <a:ext cx="4919664" cy="3636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62628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0"/>
          </a:xfrm>
          <a:prstGeom prst="rect">
            <a:avLst/>
          </a:prstGeom>
        </p:spPr>
      </p:pic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12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4599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366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A0FC-0758-4FBF-9958-EA24FD38801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6623-CA03-4E85-A93D-7291C1CD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1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A0FC-0758-4FBF-9958-EA24FD38801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6623-CA03-4E85-A93D-7291C1CD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3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4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3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62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71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DA0FC-0758-4FBF-9958-EA24FD38801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06623-CA03-4E85-A93D-7291C1CD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6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erospac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C006623-CA03-4E85-A93D-7291C1CD24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AADA0FC-0758-4FBF-9958-EA24FD38801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4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2724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347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37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rospac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2724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22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36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rospac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4000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286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90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36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rospac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4537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265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36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rospac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4000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017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37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rospac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4000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143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37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rospac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4000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802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44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9394" y="2133601"/>
            <a:ext cx="1148780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NL" sz="3600" b="1" dirty="0" smtClean="0">
                <a:solidFill>
                  <a:srgbClr val="123C75"/>
                </a:solidFill>
                <a:latin typeface="Gill Sans MT" panose="020B0502020104020203" pitchFamily="34" charset="0"/>
              </a:rPr>
              <a:t>THE CHANGING CONCEPT OF</a:t>
            </a:r>
            <a:r>
              <a:rPr lang="nl-NL" sz="3600" b="1" spc="600" dirty="0" smtClean="0">
                <a:solidFill>
                  <a:srgbClr val="123C75"/>
                </a:solidFill>
                <a:latin typeface="Gill Sans MT" panose="020B0502020104020203" pitchFamily="34" charset="0"/>
              </a:rPr>
              <a:t> </a:t>
            </a:r>
            <a:r>
              <a:rPr lang="nl-NL" sz="3600" b="1" dirty="0" smtClean="0">
                <a:solidFill>
                  <a:srgbClr val="123C75"/>
                </a:solidFill>
                <a:latin typeface="Gill Sans MT" panose="020B0502020104020203" pitchFamily="34" charset="0"/>
              </a:rPr>
              <a:t>WORK:</a:t>
            </a:r>
          </a:p>
          <a:p>
            <a:pPr algn="ctr">
              <a:spcAft>
                <a:spcPts val="600"/>
              </a:spcAft>
            </a:pPr>
            <a:r>
              <a:rPr lang="nl-NL" sz="36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WHEN DOES</a:t>
            </a:r>
            <a:r>
              <a:rPr lang="nl-NL" sz="3600" spc="6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 </a:t>
            </a:r>
            <a:r>
              <a:rPr lang="nl-NL" sz="36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ATYPICAL</a:t>
            </a:r>
            <a:r>
              <a:rPr lang="nl-NL" sz="3600" spc="6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 </a:t>
            </a:r>
            <a:r>
              <a:rPr lang="nl-NL" sz="36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WORK BECOME</a:t>
            </a:r>
            <a:r>
              <a:rPr lang="nl-NL" sz="3600" spc="6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 </a:t>
            </a:r>
            <a:r>
              <a:rPr lang="nl-NL" sz="36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TYPICAL? </a:t>
            </a:r>
            <a:endParaRPr lang="en-US" sz="3600" dirty="0">
              <a:solidFill>
                <a:srgbClr val="E2A942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98826" y="3786908"/>
            <a:ext cx="3329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 smtClean="0">
                <a:solidFill>
                  <a:srgbClr val="123C75"/>
                </a:solidFill>
                <a:latin typeface="Gill Sans MT" panose="020B0502020104020203" pitchFamily="34" charset="0"/>
              </a:rPr>
              <a:t>Prof. Dr. Paul </a:t>
            </a:r>
            <a:r>
              <a:rPr lang="nl-NL" sz="2400" dirty="0" err="1" smtClean="0">
                <a:solidFill>
                  <a:srgbClr val="123C75"/>
                </a:solidFill>
                <a:latin typeface="Gill Sans MT" panose="020B0502020104020203" pitchFamily="34" charset="0"/>
              </a:rPr>
              <a:t>Schoukens</a:t>
            </a:r>
            <a:endParaRPr lang="nl-NL" sz="2400" dirty="0" smtClean="0">
              <a:solidFill>
                <a:srgbClr val="123C75"/>
              </a:solidFill>
              <a:latin typeface="Gill Sans MT" panose="020B0502020104020203" pitchFamily="34" charset="0"/>
            </a:endParaRPr>
          </a:p>
          <a:p>
            <a:pPr algn="ctr"/>
            <a:r>
              <a:rPr lang="nl-NL" sz="24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Oslo, 22 September 2016</a:t>
            </a:r>
            <a:endParaRPr lang="en-US" sz="2400" dirty="0">
              <a:solidFill>
                <a:srgbClr val="E2A942"/>
              </a:solidFill>
              <a:latin typeface="Gill Sans MT" panose="020B05020201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468" y="6031041"/>
            <a:ext cx="2014732" cy="71932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402183" y="1"/>
            <a:ext cx="7789817" cy="522512"/>
          </a:xfrm>
          <a:prstGeom prst="rect">
            <a:avLst/>
          </a:prstGeom>
          <a:solidFill>
            <a:srgbClr val="123C7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nip Single Corner Rectangle 23"/>
          <p:cNvSpPr/>
          <p:nvPr/>
        </p:nvSpPr>
        <p:spPr>
          <a:xfrm>
            <a:off x="1" y="966650"/>
            <a:ext cx="8273106" cy="313509"/>
          </a:xfrm>
          <a:prstGeom prst="snip1Rect">
            <a:avLst>
              <a:gd name="adj" fmla="val 0"/>
            </a:avLst>
          </a:prstGeom>
          <a:solidFill>
            <a:srgbClr val="0A3B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nip Single Corner Rectangle 24"/>
          <p:cNvSpPr/>
          <p:nvPr/>
        </p:nvSpPr>
        <p:spPr>
          <a:xfrm rot="10800000">
            <a:off x="4402183" y="522513"/>
            <a:ext cx="7789815" cy="757646"/>
          </a:xfrm>
          <a:prstGeom prst="snip1Rect">
            <a:avLst>
              <a:gd name="adj" fmla="val 24830"/>
            </a:avLst>
          </a:prstGeom>
          <a:solidFill>
            <a:srgbClr val="6AC2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nip Single Corner Rectangle 19"/>
          <p:cNvSpPr/>
          <p:nvPr/>
        </p:nvSpPr>
        <p:spPr>
          <a:xfrm>
            <a:off x="0" y="0"/>
            <a:ext cx="8273107" cy="966651"/>
          </a:xfrm>
          <a:prstGeom prst="snip1Rect">
            <a:avLst>
              <a:gd name="adj" fmla="val 24830"/>
            </a:avLst>
          </a:prstGeom>
          <a:solidFill>
            <a:srgbClr val="E2A9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1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9" grpId="0" animBg="1"/>
      <p:bldP spid="19" grpId="1" animBg="1"/>
      <p:bldP spid="24" grpId="0" animBg="1"/>
      <p:bldP spid="24" grpId="1" animBg="1"/>
      <p:bldP spid="25" grpId="0" animBg="1"/>
      <p:bldP spid="25" grpId="1" animBg="1"/>
      <p:bldP spid="20" grpId="0" animBg="1"/>
      <p:bldP spid="2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-1" y="0"/>
            <a:ext cx="10344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HOW NON-STANDARD WORK CHALLENGES SOCIAL SECURITY SYSTEMS?</a:t>
            </a:r>
            <a:endParaRPr lang="en-US" sz="2400" dirty="0">
              <a:solidFill>
                <a:srgbClr val="E2A942"/>
              </a:solidFill>
              <a:latin typeface="Gill Sans MT" panose="020B0502020104020203" pitchFamily="34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131858" y="1655113"/>
            <a:ext cx="1930400" cy="128035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cap="small" dirty="0" smtClean="0">
                <a:solidFill>
                  <a:srgbClr val="336699"/>
                </a:solidFill>
                <a:latin typeface="Gill Sans MT" panose="020B0502020104020203" pitchFamily="34" charset="0"/>
              </a:rPr>
              <a:t>To define ‘work</a:t>
            </a:r>
            <a:r>
              <a:rPr lang="en-US" sz="2800" cap="small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’</a:t>
            </a:r>
            <a:endParaRPr lang="en-US" sz="2800" cap="small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159568" y="5388840"/>
            <a:ext cx="1930400" cy="1382889"/>
          </a:xfrm>
          <a:prstGeom prst="roundRect">
            <a:avLst/>
          </a:prstGeom>
          <a:solidFill>
            <a:schemeClr val="accent1">
              <a:lumMod val="40000"/>
              <a:lumOff val="6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cap="small" dirty="0" smtClean="0">
                <a:solidFill>
                  <a:srgbClr val="336699"/>
                </a:solidFill>
                <a:latin typeface="Gill Sans MT" panose="020B0502020104020203" pitchFamily="34" charset="0"/>
              </a:rPr>
              <a:t>Lack of labour / income stability</a:t>
            </a:r>
            <a:endParaRPr lang="en-US" sz="2400" cap="small" dirty="0">
              <a:solidFill>
                <a:srgbClr val="336699"/>
              </a:solidFill>
              <a:latin typeface="Gill Sans MT" panose="020B0502020104020203" pitchFamily="34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159568" y="3984147"/>
            <a:ext cx="1930400" cy="858982"/>
          </a:xfrm>
          <a:prstGeom prst="roundRect">
            <a:avLst/>
          </a:prstGeom>
          <a:solidFill>
            <a:schemeClr val="accent1">
              <a:lumMod val="40000"/>
              <a:lumOff val="6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cap="small" dirty="0" smtClean="0">
                <a:solidFill>
                  <a:srgbClr val="336699"/>
                </a:solidFill>
                <a:latin typeface="Gill Sans MT" panose="020B0502020104020203" pitchFamily="34" charset="0"/>
              </a:rPr>
              <a:t>To detect employer</a:t>
            </a:r>
            <a:endParaRPr lang="en-US" sz="2800" cap="small" dirty="0">
              <a:solidFill>
                <a:srgbClr val="336699"/>
              </a:solidFill>
              <a:latin typeface="Gill Sans MT" panose="020B0502020104020203" pitchFamily="34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2265461" y="2335462"/>
            <a:ext cx="2831597" cy="7112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Persons not in work need to find work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2265461" y="1438336"/>
            <a:ext cx="2831598" cy="71136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Persons in work earn a salary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2173095" y="1302762"/>
            <a:ext cx="3087062" cy="5409417"/>
          </a:xfrm>
          <a:prstGeom prst="roundRect">
            <a:avLst/>
          </a:prstGeom>
          <a:noFill/>
          <a:ln w="793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1286576" y="499124"/>
            <a:ext cx="4826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cap="small" dirty="0" err="1" smtClean="0">
                <a:solidFill>
                  <a:srgbClr val="009999"/>
                </a:solidFill>
                <a:latin typeface="Gill Sans MT" panose="020B0502020104020203" pitchFamily="34" charset="0"/>
              </a:rPr>
              <a:t>Why</a:t>
            </a:r>
            <a:r>
              <a:rPr lang="nl-NL" sz="2400" b="1" cap="small" dirty="0" smtClean="0">
                <a:solidFill>
                  <a:srgbClr val="009999"/>
                </a:solidFill>
                <a:latin typeface="Gill Sans MT" panose="020B0502020104020203" pitchFamily="34" charset="0"/>
              </a:rPr>
              <a:t> is important </a:t>
            </a:r>
            <a:r>
              <a:rPr lang="nl-NL" sz="2400" b="1" cap="small" dirty="0" err="1" smtClean="0">
                <a:solidFill>
                  <a:srgbClr val="009999"/>
                </a:solidFill>
                <a:latin typeface="Gill Sans MT" panose="020B0502020104020203" pitchFamily="34" charset="0"/>
              </a:rPr>
              <a:t>for</a:t>
            </a:r>
            <a:r>
              <a:rPr lang="nl-NL" sz="2400" b="1" cap="small" dirty="0" smtClean="0">
                <a:solidFill>
                  <a:srgbClr val="009999"/>
                </a:solidFill>
                <a:latin typeface="Gill Sans MT" panose="020B0502020104020203" pitchFamily="34" charset="0"/>
              </a:rPr>
              <a:t> </a:t>
            </a:r>
          </a:p>
          <a:p>
            <a:pPr algn="ctr"/>
            <a:r>
              <a:rPr lang="nl-NL" sz="2400" b="1" cap="small" dirty="0" err="1" smtClean="0">
                <a:solidFill>
                  <a:srgbClr val="009999"/>
                </a:solidFill>
                <a:latin typeface="Gill Sans MT" panose="020B0502020104020203" pitchFamily="34" charset="0"/>
              </a:rPr>
              <a:t>Social</a:t>
            </a:r>
            <a:r>
              <a:rPr lang="nl-NL" sz="2400" b="1" cap="small" dirty="0" smtClean="0">
                <a:solidFill>
                  <a:srgbClr val="009999"/>
                </a:solidFill>
                <a:latin typeface="Gill Sans MT" panose="020B0502020104020203" pitchFamily="34" charset="0"/>
              </a:rPr>
              <a:t> Security?</a:t>
            </a:r>
            <a:endParaRPr lang="en-US" sz="2400" b="1" cap="small" dirty="0">
              <a:solidFill>
                <a:srgbClr val="009999"/>
              </a:solidFill>
              <a:latin typeface="Gill Sans MT" panose="020B0502020104020203" pitchFamily="34" charset="0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5476973" y="1293516"/>
            <a:ext cx="6551532" cy="5418369"/>
          </a:xfrm>
          <a:custGeom>
            <a:avLst/>
            <a:gdLst>
              <a:gd name="connsiteX0" fmla="*/ 0 w 5809153"/>
              <a:gd name="connsiteY0" fmla="*/ 940716 h 5644184"/>
              <a:gd name="connsiteX1" fmla="*/ 940716 w 5809153"/>
              <a:gd name="connsiteY1" fmla="*/ 0 h 5644184"/>
              <a:gd name="connsiteX2" fmla="*/ 4868437 w 5809153"/>
              <a:gd name="connsiteY2" fmla="*/ 0 h 5644184"/>
              <a:gd name="connsiteX3" fmla="*/ 5809153 w 5809153"/>
              <a:gd name="connsiteY3" fmla="*/ 940716 h 5644184"/>
              <a:gd name="connsiteX4" fmla="*/ 5809153 w 5809153"/>
              <a:gd name="connsiteY4" fmla="*/ 4703468 h 5644184"/>
              <a:gd name="connsiteX5" fmla="*/ 4868437 w 5809153"/>
              <a:gd name="connsiteY5" fmla="*/ 5644184 h 5644184"/>
              <a:gd name="connsiteX6" fmla="*/ 940716 w 5809153"/>
              <a:gd name="connsiteY6" fmla="*/ 5644184 h 5644184"/>
              <a:gd name="connsiteX7" fmla="*/ 0 w 5809153"/>
              <a:gd name="connsiteY7" fmla="*/ 4703468 h 5644184"/>
              <a:gd name="connsiteX8" fmla="*/ 0 w 5809153"/>
              <a:gd name="connsiteY8" fmla="*/ 940716 h 5644184"/>
              <a:gd name="connsiteX0" fmla="*/ 0 w 5813824"/>
              <a:gd name="connsiteY0" fmla="*/ 942928 h 5646396"/>
              <a:gd name="connsiteX1" fmla="*/ 940716 w 5813824"/>
              <a:gd name="connsiteY1" fmla="*/ 2212 h 5646396"/>
              <a:gd name="connsiteX2" fmla="*/ 4868437 w 5813824"/>
              <a:gd name="connsiteY2" fmla="*/ 2212 h 5646396"/>
              <a:gd name="connsiteX3" fmla="*/ 5809153 w 5813824"/>
              <a:gd name="connsiteY3" fmla="*/ 942928 h 5646396"/>
              <a:gd name="connsiteX4" fmla="*/ 5809153 w 5813824"/>
              <a:gd name="connsiteY4" fmla="*/ 4705680 h 5646396"/>
              <a:gd name="connsiteX5" fmla="*/ 4868437 w 5813824"/>
              <a:gd name="connsiteY5" fmla="*/ 5646396 h 5646396"/>
              <a:gd name="connsiteX6" fmla="*/ 940716 w 5813824"/>
              <a:gd name="connsiteY6" fmla="*/ 5646396 h 5646396"/>
              <a:gd name="connsiteX7" fmla="*/ 0 w 5813824"/>
              <a:gd name="connsiteY7" fmla="*/ 4705680 h 5646396"/>
              <a:gd name="connsiteX8" fmla="*/ 0 w 5813824"/>
              <a:gd name="connsiteY8" fmla="*/ 942928 h 5646396"/>
              <a:gd name="connsiteX0" fmla="*/ 1149 w 5814973"/>
              <a:gd name="connsiteY0" fmla="*/ 950058 h 5653526"/>
              <a:gd name="connsiteX1" fmla="*/ 941865 w 5814973"/>
              <a:gd name="connsiteY1" fmla="*/ 9342 h 5653526"/>
              <a:gd name="connsiteX2" fmla="*/ 4869586 w 5814973"/>
              <a:gd name="connsiteY2" fmla="*/ 9342 h 5653526"/>
              <a:gd name="connsiteX3" fmla="*/ 5810302 w 5814973"/>
              <a:gd name="connsiteY3" fmla="*/ 950058 h 5653526"/>
              <a:gd name="connsiteX4" fmla="*/ 5810302 w 5814973"/>
              <a:gd name="connsiteY4" fmla="*/ 4712810 h 5653526"/>
              <a:gd name="connsiteX5" fmla="*/ 4869586 w 5814973"/>
              <a:gd name="connsiteY5" fmla="*/ 5653526 h 5653526"/>
              <a:gd name="connsiteX6" fmla="*/ 941865 w 5814973"/>
              <a:gd name="connsiteY6" fmla="*/ 5653526 h 5653526"/>
              <a:gd name="connsiteX7" fmla="*/ 1149 w 5814973"/>
              <a:gd name="connsiteY7" fmla="*/ 4712810 h 5653526"/>
              <a:gd name="connsiteX8" fmla="*/ 1149 w 5814973"/>
              <a:gd name="connsiteY8" fmla="*/ 950058 h 565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14973" h="5653526">
                <a:moveTo>
                  <a:pt x="1149" y="950058"/>
                </a:moveTo>
                <a:cubicBezTo>
                  <a:pt x="1149" y="430515"/>
                  <a:pt x="-71664" y="30363"/>
                  <a:pt x="941865" y="9342"/>
                </a:cubicBezTo>
                <a:cubicBezTo>
                  <a:pt x="1955394" y="-11679"/>
                  <a:pt x="3560346" y="9342"/>
                  <a:pt x="4869586" y="9342"/>
                </a:cubicBezTo>
                <a:cubicBezTo>
                  <a:pt x="5389129" y="9342"/>
                  <a:pt x="5799791" y="-84492"/>
                  <a:pt x="5810302" y="950058"/>
                </a:cubicBezTo>
                <a:cubicBezTo>
                  <a:pt x="5820813" y="1984608"/>
                  <a:pt x="5810302" y="3458559"/>
                  <a:pt x="5810302" y="4712810"/>
                </a:cubicBezTo>
                <a:cubicBezTo>
                  <a:pt x="5810302" y="5232353"/>
                  <a:pt x="5389129" y="5653526"/>
                  <a:pt x="4869586" y="5653526"/>
                </a:cubicBezTo>
                <a:lnTo>
                  <a:pt x="941865" y="5653526"/>
                </a:lnTo>
                <a:cubicBezTo>
                  <a:pt x="422322" y="5653526"/>
                  <a:pt x="1149" y="5232353"/>
                  <a:pt x="1149" y="4712810"/>
                </a:cubicBezTo>
                <a:lnTo>
                  <a:pt x="1149" y="950058"/>
                </a:lnTo>
                <a:close/>
              </a:path>
            </a:pathLst>
          </a:custGeom>
          <a:noFill/>
          <a:ln w="79375"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5476973" y="499854"/>
            <a:ext cx="6847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cap="small" dirty="0" smtClean="0">
                <a:solidFill>
                  <a:srgbClr val="D96666"/>
                </a:solidFill>
                <a:latin typeface="Gill Sans MT" panose="020B0502020104020203" pitchFamily="34" charset="0"/>
              </a:rPr>
              <a:t>How is </a:t>
            </a:r>
            <a:r>
              <a:rPr lang="nl-NL" sz="2400" b="1" cap="small" dirty="0" err="1" smtClean="0">
                <a:solidFill>
                  <a:srgbClr val="D96666"/>
                </a:solidFill>
                <a:latin typeface="Gill Sans MT" panose="020B0502020104020203" pitchFamily="34" charset="0"/>
              </a:rPr>
              <a:t>challenged</a:t>
            </a:r>
            <a:r>
              <a:rPr lang="nl-NL" sz="2400" b="1" cap="small" dirty="0" smtClean="0">
                <a:solidFill>
                  <a:srgbClr val="D96666"/>
                </a:solidFill>
                <a:latin typeface="Gill Sans MT" panose="020B0502020104020203" pitchFamily="34" charset="0"/>
              </a:rPr>
              <a:t> </a:t>
            </a:r>
            <a:r>
              <a:rPr lang="nl-NL" sz="2400" b="1" cap="small" dirty="0" err="1" smtClean="0">
                <a:solidFill>
                  <a:srgbClr val="D96666"/>
                </a:solidFill>
                <a:latin typeface="Gill Sans MT" panose="020B0502020104020203" pitchFamily="34" charset="0"/>
              </a:rPr>
              <a:t>by</a:t>
            </a:r>
            <a:r>
              <a:rPr lang="nl-NL" sz="2400" b="1" cap="small" dirty="0" smtClean="0">
                <a:solidFill>
                  <a:srgbClr val="D96666"/>
                </a:solidFill>
                <a:latin typeface="Gill Sans MT" panose="020B0502020104020203" pitchFamily="34" charset="0"/>
              </a:rPr>
              <a:t> </a:t>
            </a:r>
          </a:p>
          <a:p>
            <a:pPr algn="ctr"/>
            <a:r>
              <a:rPr lang="nl-NL" sz="2400" b="1" cap="small" dirty="0" smtClean="0">
                <a:solidFill>
                  <a:srgbClr val="D96666"/>
                </a:solidFill>
                <a:latin typeface="Gill Sans MT" panose="020B0502020104020203" pitchFamily="34" charset="0"/>
              </a:rPr>
              <a:t>non-standard </a:t>
            </a:r>
            <a:r>
              <a:rPr lang="nl-NL" sz="2400" b="1" cap="small" dirty="0" err="1" smtClean="0">
                <a:solidFill>
                  <a:srgbClr val="D96666"/>
                </a:solidFill>
                <a:latin typeface="Gill Sans MT" panose="020B0502020104020203" pitchFamily="34" charset="0"/>
              </a:rPr>
              <a:t>forms</a:t>
            </a:r>
            <a:r>
              <a:rPr lang="nl-NL" sz="2400" b="1" cap="small" dirty="0" smtClean="0">
                <a:solidFill>
                  <a:srgbClr val="D96666"/>
                </a:solidFill>
                <a:latin typeface="Gill Sans MT" panose="020B0502020104020203" pitchFamily="34" charset="0"/>
              </a:rPr>
              <a:t> of </a:t>
            </a:r>
            <a:r>
              <a:rPr lang="nl-NL" sz="2400" b="1" cap="small" dirty="0" err="1" smtClean="0">
                <a:solidFill>
                  <a:srgbClr val="D96666"/>
                </a:solidFill>
                <a:latin typeface="Gill Sans MT" panose="020B0502020104020203" pitchFamily="34" charset="0"/>
              </a:rPr>
              <a:t>work</a:t>
            </a:r>
            <a:r>
              <a:rPr lang="nl-NL" sz="2400" b="1" cap="small" dirty="0" smtClean="0">
                <a:solidFill>
                  <a:srgbClr val="D96666"/>
                </a:solidFill>
                <a:latin typeface="Gill Sans MT" panose="020B0502020104020203" pitchFamily="34" charset="0"/>
              </a:rPr>
              <a:t>?</a:t>
            </a:r>
            <a:endParaRPr lang="en-US" sz="2400" b="1" cap="small" dirty="0">
              <a:solidFill>
                <a:srgbClr val="D96666"/>
              </a:solidFill>
              <a:latin typeface="Gill Sans MT" panose="020B0502020104020203" pitchFamily="34" charset="0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5553644" y="1442080"/>
            <a:ext cx="6380689" cy="724374"/>
          </a:xfrm>
          <a:prstGeom prst="round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9900"/>
                </a:solidFill>
                <a:latin typeface="Gill Sans MT" panose="020B0502020104020203" pitchFamily="34" charset="0"/>
              </a:rPr>
              <a:t>Unpaid </a:t>
            </a:r>
            <a:r>
              <a:rPr lang="en-US" sz="2000" dirty="0">
                <a:solidFill>
                  <a:srgbClr val="FF9900"/>
                </a:solidFill>
                <a:latin typeface="Gill Sans MT" panose="020B0502020104020203" pitchFamily="34" charset="0"/>
              </a:rPr>
              <a:t>work: Employee shareholder, </a:t>
            </a:r>
            <a:r>
              <a:rPr lang="en-US" sz="2000" dirty="0" smtClean="0">
                <a:solidFill>
                  <a:srgbClr val="FF9900"/>
                </a:solidFill>
                <a:latin typeface="Gill Sans MT" panose="020B0502020104020203" pitchFamily="34" charset="0"/>
              </a:rPr>
              <a:t>trainees / </a:t>
            </a:r>
            <a:r>
              <a:rPr lang="en-US" sz="2000" dirty="0">
                <a:solidFill>
                  <a:srgbClr val="FF9900"/>
                </a:solidFill>
                <a:latin typeface="Gill Sans MT" panose="020B0502020104020203" pitchFamily="34" charset="0"/>
              </a:rPr>
              <a:t>a</a:t>
            </a:r>
            <a:r>
              <a:rPr lang="en-US" sz="2000" dirty="0" smtClean="0">
                <a:solidFill>
                  <a:srgbClr val="FF9900"/>
                </a:solidFill>
                <a:latin typeface="Gill Sans MT" panose="020B0502020104020203" pitchFamily="34" charset="0"/>
              </a:rPr>
              <a:t>pprentices / PhD students, crowd workers, </a:t>
            </a:r>
            <a:r>
              <a:rPr lang="en-US" sz="2000" dirty="0" err="1" smtClean="0">
                <a:solidFill>
                  <a:srgbClr val="FF9900"/>
                </a:solidFill>
                <a:latin typeface="Gill Sans MT" panose="020B0502020104020203" pitchFamily="34" charset="0"/>
              </a:rPr>
              <a:t>prosumers</a:t>
            </a:r>
            <a:r>
              <a:rPr lang="en-US" sz="2000" dirty="0" smtClean="0">
                <a:solidFill>
                  <a:srgbClr val="FF9900"/>
                </a:solidFill>
                <a:latin typeface="Gill Sans MT" panose="020B0502020104020203" pitchFamily="34" charset="0"/>
              </a:rPr>
              <a:t> …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8198310" y="2331719"/>
            <a:ext cx="3736024" cy="711200"/>
          </a:xfrm>
          <a:prstGeom prst="round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9900"/>
                </a:solidFill>
                <a:latin typeface="Gill Sans MT" panose="020B0502020104020203" pitchFamily="34" charset="0"/>
              </a:rPr>
              <a:t>Marginal work?</a:t>
            </a:r>
            <a:endParaRPr lang="en-US" sz="2200" dirty="0">
              <a:solidFill>
                <a:srgbClr val="FF9900"/>
              </a:solidFill>
              <a:latin typeface="Gill Sans MT" panose="020B0502020104020203" pitchFamily="34" charset="0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2293179" y="3417477"/>
            <a:ext cx="2801884" cy="105066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Employer is responsible for contributions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2304916" y="4662929"/>
            <a:ext cx="2790146" cy="725911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Employer decides on redundancy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8842248" y="3538728"/>
            <a:ext cx="3186256" cy="900441"/>
          </a:xfrm>
          <a:prstGeom prst="round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9900"/>
                </a:solidFill>
                <a:latin typeface="Gill Sans MT" panose="020B0502020104020203" pitchFamily="34" charset="0"/>
              </a:rPr>
              <a:t>Issue of classification: Bogus self-employed, owner managers, employee shareholders …</a:t>
            </a:r>
            <a:endParaRPr lang="en-US" dirty="0">
              <a:solidFill>
                <a:srgbClr val="FF9900"/>
              </a:solidFill>
              <a:latin typeface="Gill Sans MT" panose="020B0502020104020203" pitchFamily="34" charset="0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5561690" y="3567698"/>
            <a:ext cx="3198262" cy="900441"/>
          </a:xfrm>
          <a:prstGeom prst="round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9900"/>
                </a:solidFill>
                <a:latin typeface="Gill Sans MT" panose="020B0502020104020203" pitchFamily="34" charset="0"/>
              </a:rPr>
              <a:t>Multiple employers: Temporary agency, crowd work</a:t>
            </a:r>
            <a:endParaRPr lang="en-US" sz="2000" dirty="0">
              <a:solidFill>
                <a:srgbClr val="FF9900"/>
              </a:solidFill>
              <a:latin typeface="Gill Sans MT" panose="020B0502020104020203" pitchFamily="34" charset="0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5561690" y="4662930"/>
            <a:ext cx="6466814" cy="556650"/>
          </a:xfrm>
          <a:prstGeom prst="round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9900"/>
                </a:solidFill>
                <a:latin typeface="Gill Sans MT" panose="020B0502020104020203" pitchFamily="34" charset="0"/>
              </a:rPr>
              <a:t>Zero-hours contracts: Both sides may refuse work</a:t>
            </a:r>
            <a:endParaRPr lang="en-US" sz="2200" dirty="0">
              <a:solidFill>
                <a:srgbClr val="FF9900"/>
              </a:solidFill>
              <a:latin typeface="Gill Sans MT" panose="020B0502020104020203" pitchFamily="34" charset="0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2320890" y="5583630"/>
            <a:ext cx="2790146" cy="102787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Thresholds in social insurance schemes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5561690" y="5583630"/>
            <a:ext cx="2509316" cy="940862"/>
          </a:xfrm>
          <a:prstGeom prst="round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9900"/>
                </a:solidFill>
                <a:latin typeface="Gill Sans MT" panose="020B0502020104020203" pitchFamily="34" charset="0"/>
              </a:rPr>
              <a:t>Very small number of hours / low income</a:t>
            </a:r>
            <a:endParaRPr lang="en-US" sz="2200" dirty="0">
              <a:solidFill>
                <a:srgbClr val="FF9900"/>
              </a:solidFill>
              <a:latin typeface="Gill Sans MT" panose="020B0502020104020203" pitchFamily="34" charset="0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8198308" y="5583630"/>
            <a:ext cx="3736025" cy="937119"/>
          </a:xfrm>
          <a:prstGeom prst="round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9900"/>
                </a:solidFill>
                <a:latin typeface="Gill Sans MT" panose="020B0502020104020203" pitchFamily="34" charset="0"/>
              </a:rPr>
              <a:t>Difficult to track hours</a:t>
            </a:r>
            <a:endParaRPr lang="en-US" sz="2200" dirty="0">
              <a:solidFill>
                <a:srgbClr val="FF9900"/>
              </a:solidFill>
              <a:latin typeface="Gill Sans MT" panose="020B0502020104020203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556403" y="2335462"/>
            <a:ext cx="2514603" cy="711200"/>
          </a:xfrm>
          <a:prstGeom prst="round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9900"/>
                </a:solidFill>
                <a:latin typeface="Gill Sans MT" panose="020B0502020104020203" pitchFamily="34" charset="0"/>
              </a:rPr>
              <a:t>Unpaid work</a:t>
            </a:r>
            <a:endParaRPr lang="en-US" sz="2200" dirty="0">
              <a:solidFill>
                <a:srgbClr val="FF99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15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94" grpId="0" animBg="1"/>
      <p:bldP spid="95" grpId="0" animBg="1"/>
      <p:bldP spid="103" grpId="0" animBg="1"/>
      <p:bldP spid="104" grpId="0"/>
      <p:bldP spid="105" grpId="0" animBg="1"/>
      <p:bldP spid="106" grpId="0"/>
      <p:bldP spid="107" grpId="0" animBg="1"/>
      <p:bldP spid="110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9" grpId="0" animBg="1"/>
      <p:bldP spid="120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0" y="0"/>
            <a:ext cx="5225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CONCLUSION</a:t>
            </a:r>
            <a:endParaRPr lang="en-US" sz="2400" dirty="0">
              <a:solidFill>
                <a:srgbClr val="E2A942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1891" y="713287"/>
            <a:ext cx="104463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dirty="0" smtClean="0">
                <a:solidFill>
                  <a:srgbClr val="336699"/>
                </a:solidFill>
                <a:latin typeface="Gill Sans MT" panose="020B0502020104020203" pitchFamily="34" charset="0"/>
              </a:rPr>
              <a:t>The </a:t>
            </a:r>
            <a:r>
              <a:rPr lang="en-US" sz="3000" dirty="0" smtClean="0">
                <a:solidFill>
                  <a:srgbClr val="336699"/>
                </a:solidFill>
                <a:latin typeface="Gill Sans MT" panose="020B0502020104020203" pitchFamily="34" charset="0"/>
              </a:rPr>
              <a:t>standard</a:t>
            </a:r>
            <a:r>
              <a:rPr lang="nl-NL" sz="3000" dirty="0" smtClean="0">
                <a:solidFill>
                  <a:srgbClr val="336699"/>
                </a:solidFill>
                <a:latin typeface="Gill Sans MT" panose="020B0502020104020203" pitchFamily="34" charset="0"/>
              </a:rPr>
              <a:t> </a:t>
            </a:r>
            <a:r>
              <a:rPr lang="en-US" sz="3000" dirty="0" smtClean="0">
                <a:solidFill>
                  <a:srgbClr val="336699"/>
                </a:solidFill>
                <a:latin typeface="Gill Sans MT" panose="020B0502020104020203" pitchFamily="34" charset="0"/>
              </a:rPr>
              <a:t>employment relationship is still typical in </a:t>
            </a:r>
            <a:r>
              <a:rPr lang="en-US" sz="3000" b="1" dirty="0" smtClean="0">
                <a:solidFill>
                  <a:srgbClr val="336699"/>
                </a:solidFill>
                <a:latin typeface="Gill Sans MT" panose="020B0502020104020203" pitchFamily="34" charset="0"/>
              </a:rPr>
              <a:t>numerical terms</a:t>
            </a:r>
            <a:r>
              <a:rPr lang="en-US" sz="3000" dirty="0" smtClean="0">
                <a:solidFill>
                  <a:srgbClr val="336699"/>
                </a:solidFill>
                <a:latin typeface="Gill Sans MT" panose="020B0502020104020203" pitchFamily="34" charset="0"/>
              </a:rPr>
              <a:t>, but it is stopping to be typical as a </a:t>
            </a:r>
            <a:r>
              <a:rPr lang="en-US" sz="3000" b="1" dirty="0" smtClean="0">
                <a:solidFill>
                  <a:srgbClr val="336699"/>
                </a:solidFill>
                <a:latin typeface="Gill Sans MT" panose="020B0502020104020203" pitchFamily="34" charset="0"/>
              </a:rPr>
              <a:t>regulatory model</a:t>
            </a:r>
            <a:endParaRPr lang="en-US" sz="3000" b="1" dirty="0">
              <a:solidFill>
                <a:srgbClr val="336699"/>
              </a:solidFill>
              <a:latin typeface="Gill Sans MT" panose="020B05020201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12951" y="2312151"/>
            <a:ext cx="7162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336699"/>
                </a:solidFill>
                <a:latin typeface="Gill Sans MT" panose="020B0502020104020203" pitchFamily="34" charset="0"/>
              </a:rPr>
              <a:t>This produces </a:t>
            </a:r>
            <a:r>
              <a:rPr lang="en-US" sz="3000" b="1" dirty="0" smtClean="0">
                <a:solidFill>
                  <a:srgbClr val="336699"/>
                </a:solidFill>
                <a:latin typeface="Gill Sans MT" panose="020B0502020104020203" pitchFamily="34" charset="0"/>
              </a:rPr>
              <a:t>challenges</a:t>
            </a:r>
            <a:r>
              <a:rPr lang="en-US" sz="3000" dirty="0" smtClean="0">
                <a:solidFill>
                  <a:srgbClr val="336699"/>
                </a:solidFill>
                <a:latin typeface="Gill Sans MT" panose="020B0502020104020203" pitchFamily="34" charset="0"/>
              </a:rPr>
              <a:t> for social security </a:t>
            </a:r>
            <a:endParaRPr lang="en-US" sz="3000" b="1" dirty="0">
              <a:solidFill>
                <a:srgbClr val="336699"/>
              </a:solidFill>
              <a:latin typeface="Gill Sans MT" panose="020B050202010402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0210" y="3212217"/>
            <a:ext cx="124545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To adapt technically the system to the specificities of non-standard work</a:t>
            </a:r>
            <a:endParaRPr lang="en-US" sz="3000" b="1" dirty="0">
              <a:solidFill>
                <a:schemeClr val="tx2">
                  <a:lumMod val="60000"/>
                  <a:lumOff val="4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0210" y="3981206"/>
            <a:ext cx="119150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Leaving</a:t>
            </a:r>
            <a:r>
              <a:rPr lang="nl-NL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nl-NL" sz="3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Fordism</a:t>
            </a:r>
            <a:r>
              <a:rPr lang="nl-NL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: </a:t>
            </a:r>
            <a:r>
              <a:rPr lang="nl-NL" sz="3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From</a:t>
            </a:r>
            <a:r>
              <a:rPr lang="nl-NL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nl-NL" sz="3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stable</a:t>
            </a:r>
            <a:r>
              <a:rPr lang="nl-NL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nl-NL" sz="3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work</a:t>
            </a:r>
            <a:r>
              <a:rPr lang="nl-NL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nl-NL" sz="3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to</a:t>
            </a:r>
            <a:r>
              <a:rPr lang="nl-NL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nl-NL" sz="3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work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0210" y="5522582"/>
            <a:ext cx="107079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Social Security itself conducting to poverty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210" y="4664168"/>
            <a:ext cx="119150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	</a:t>
            </a:r>
            <a:r>
              <a:rPr lang="en-US" sz="300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Subsidizing</a:t>
            </a:r>
            <a:r>
              <a:rPr lang="nl-NL" sz="3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 non-standard </a:t>
            </a:r>
            <a:r>
              <a:rPr lang="nl-NL" sz="3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work</a:t>
            </a:r>
            <a:r>
              <a:rPr lang="nl-NL" sz="3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? </a:t>
            </a:r>
            <a:r>
              <a:rPr lang="nl-NL" sz="3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Position</a:t>
            </a:r>
            <a:r>
              <a:rPr lang="nl-NL" sz="3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 of Basic </a:t>
            </a:r>
            <a:r>
              <a:rPr lang="nl-NL" sz="3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Income</a:t>
            </a:r>
            <a:r>
              <a:rPr lang="nl-NL" sz="3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?</a:t>
            </a:r>
            <a:endParaRPr lang="en-US" sz="3000" dirty="0">
              <a:solidFill>
                <a:schemeClr val="tx2">
                  <a:lumMod val="40000"/>
                  <a:lumOff val="6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5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28" grpId="0"/>
      <p:bldP spid="29" grpId="0"/>
      <p:bldP spid="32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5425" y="1628077"/>
            <a:ext cx="37873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Gill Sans MT" panose="020B0502020104020203" pitchFamily="34" charset="0"/>
              </a:rPr>
              <a:t>Thank you</a:t>
            </a:r>
            <a:endParaRPr lang="en-US" sz="6600" dirty="0">
              <a:solidFill>
                <a:schemeClr val="accent5">
                  <a:lumMod val="20000"/>
                  <a:lumOff val="80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549" y="6012244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0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-1" y="0"/>
            <a:ext cx="7631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OVERVIEW</a:t>
            </a:r>
            <a:endParaRPr lang="en-US" sz="2400" dirty="0">
              <a:solidFill>
                <a:srgbClr val="E2A942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8761" y="1043254"/>
            <a:ext cx="7453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cap="small" smtClean="0">
                <a:solidFill>
                  <a:srgbClr val="1F4E79"/>
                </a:solidFill>
                <a:latin typeface="Gill Sans MT" panose="020B0502020104020203" pitchFamily="34" charset="0"/>
              </a:rPr>
              <a:t>Defining typical </a:t>
            </a:r>
            <a:r>
              <a:rPr lang="en-US" sz="3200" cap="small" dirty="0" smtClean="0">
                <a:solidFill>
                  <a:srgbClr val="1F4E79"/>
                </a:solidFill>
                <a:latin typeface="Gill Sans MT" panose="020B0502020104020203" pitchFamily="34" charset="0"/>
              </a:rPr>
              <a:t>work as standard work</a:t>
            </a:r>
            <a:endParaRPr lang="en-US" sz="3200" cap="small" dirty="0">
              <a:solidFill>
                <a:srgbClr val="1F4E79"/>
              </a:solidFill>
              <a:latin typeface="Gill Sans MT" panose="020B05020201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8761" y="2181989"/>
            <a:ext cx="82735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cap="small" dirty="0" smtClean="0">
                <a:solidFill>
                  <a:srgbClr val="1F4E79"/>
                </a:solidFill>
                <a:latin typeface="Gill Sans MT" panose="020B0502020104020203" pitchFamily="34" charset="0"/>
              </a:rPr>
              <a:t>New </a:t>
            </a:r>
            <a:r>
              <a:rPr lang="nl-NL" sz="3200" cap="small" dirty="0" err="1" smtClean="0">
                <a:solidFill>
                  <a:srgbClr val="1F4E79"/>
                </a:solidFill>
                <a:latin typeface="Gill Sans MT" panose="020B0502020104020203" pitchFamily="34" charset="0"/>
              </a:rPr>
              <a:t>forms</a:t>
            </a:r>
            <a:r>
              <a:rPr lang="nl-NL" sz="3200" cap="small" dirty="0" smtClean="0">
                <a:solidFill>
                  <a:srgbClr val="1F4E79"/>
                </a:solidFill>
                <a:latin typeface="Gill Sans MT" panose="020B0502020104020203" pitchFamily="34" charset="0"/>
              </a:rPr>
              <a:t> of </a:t>
            </a:r>
            <a:r>
              <a:rPr lang="nl-NL" sz="3200" cap="small" dirty="0" err="1" smtClean="0">
                <a:solidFill>
                  <a:srgbClr val="1F4E79"/>
                </a:solidFill>
                <a:latin typeface="Gill Sans MT" panose="020B0502020104020203" pitchFamily="34" charset="0"/>
              </a:rPr>
              <a:t>work</a:t>
            </a:r>
            <a:r>
              <a:rPr lang="nl-NL" sz="3200" cap="small" dirty="0" smtClean="0">
                <a:solidFill>
                  <a:srgbClr val="1F4E79"/>
                </a:solidFill>
                <a:latin typeface="Gill Sans MT" panose="020B0502020104020203" pitchFamily="34" charset="0"/>
              </a:rPr>
              <a:t> </a:t>
            </a:r>
            <a:r>
              <a:rPr lang="nl-NL" sz="3200" cap="small" dirty="0" err="1" smtClean="0">
                <a:solidFill>
                  <a:srgbClr val="1F4E79"/>
                </a:solidFill>
                <a:latin typeface="Gill Sans MT" panose="020B0502020104020203" pitchFamily="34" charset="0"/>
              </a:rPr>
              <a:t>emerging</a:t>
            </a:r>
            <a:r>
              <a:rPr lang="nl-NL" sz="3200" cap="small" dirty="0" smtClean="0">
                <a:solidFill>
                  <a:srgbClr val="1F4E79"/>
                </a:solidFill>
                <a:latin typeface="Gill Sans MT" panose="020B0502020104020203" pitchFamily="34" charset="0"/>
              </a:rPr>
              <a:t> </a:t>
            </a:r>
            <a:r>
              <a:rPr lang="nl-NL" sz="3200" cap="small" dirty="0" err="1" smtClean="0">
                <a:solidFill>
                  <a:srgbClr val="1F4E79"/>
                </a:solidFill>
                <a:latin typeface="Gill Sans MT" panose="020B0502020104020203" pitchFamily="34" charset="0"/>
              </a:rPr>
              <a:t>between</a:t>
            </a:r>
            <a:r>
              <a:rPr lang="nl-NL" sz="3200" cap="small" dirty="0" smtClean="0">
                <a:solidFill>
                  <a:srgbClr val="1F4E79"/>
                </a:solidFill>
                <a:latin typeface="Gill Sans MT" panose="020B0502020104020203" pitchFamily="34" charset="0"/>
              </a:rPr>
              <a:t> standard </a:t>
            </a:r>
            <a:r>
              <a:rPr lang="nl-NL" sz="3200" cap="small" dirty="0" err="1" smtClean="0">
                <a:solidFill>
                  <a:srgbClr val="1F4E79"/>
                </a:solidFill>
                <a:latin typeface="Gill Sans MT" panose="020B0502020104020203" pitchFamily="34" charset="0"/>
              </a:rPr>
              <a:t>and</a:t>
            </a:r>
            <a:r>
              <a:rPr lang="nl-NL" sz="3200" cap="small" dirty="0" smtClean="0">
                <a:solidFill>
                  <a:srgbClr val="1F4E79"/>
                </a:solidFill>
                <a:latin typeface="Gill Sans MT" panose="020B0502020104020203" pitchFamily="34" charset="0"/>
              </a:rPr>
              <a:t> non-standard </a:t>
            </a:r>
            <a:r>
              <a:rPr lang="nl-NL" sz="3200" cap="small" dirty="0" err="1" smtClean="0">
                <a:solidFill>
                  <a:srgbClr val="1F4E79"/>
                </a:solidFill>
                <a:latin typeface="Gill Sans MT" panose="020B0502020104020203" pitchFamily="34" charset="0"/>
              </a:rPr>
              <a:t>work</a:t>
            </a:r>
            <a:endParaRPr lang="en-US" sz="3200" cap="small" dirty="0">
              <a:solidFill>
                <a:srgbClr val="1F4E79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8761" y="3813166"/>
            <a:ext cx="6324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cap="small" dirty="0" smtClean="0">
                <a:solidFill>
                  <a:srgbClr val="1F4E79"/>
                </a:solidFill>
                <a:latin typeface="Gill Sans MT" panose="020B0502020104020203" pitchFamily="34" charset="0"/>
              </a:rPr>
              <a:t>Consequences for social security</a:t>
            </a:r>
            <a:endParaRPr lang="en-US" sz="3200" cap="small" dirty="0">
              <a:solidFill>
                <a:srgbClr val="1F4E79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24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-1" y="0"/>
            <a:ext cx="7631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TYPICAL</a:t>
            </a:r>
            <a:r>
              <a:rPr lang="nl-NL" sz="2400" spc="6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 </a:t>
            </a:r>
            <a:r>
              <a:rPr lang="nl-NL" sz="24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WORK: THE MEANING OF</a:t>
            </a:r>
            <a:r>
              <a:rPr lang="nl-NL" sz="2400" spc="3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 </a:t>
            </a:r>
            <a:r>
              <a:rPr lang="nl-NL" sz="24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A STANDARD - I</a:t>
            </a:r>
            <a:endParaRPr lang="en-US" sz="2400" dirty="0">
              <a:solidFill>
                <a:srgbClr val="E2A942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" y="683491"/>
            <a:ext cx="4698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cap="small" dirty="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What</a:t>
            </a:r>
            <a:r>
              <a:rPr lang="nl-NL" sz="3200" cap="small" dirty="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 is TYPICAL WORK?</a:t>
            </a:r>
            <a:endParaRPr lang="en-US" sz="3200" cap="small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437" y="1268266"/>
            <a:ext cx="4880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rgbClr val="336699"/>
                </a:solidFill>
                <a:latin typeface="Gill Sans MT" panose="020B0502020104020203" pitchFamily="34" charset="0"/>
              </a:rPr>
              <a:t>Typical as </a:t>
            </a:r>
            <a:r>
              <a:rPr lang="nl-NL" sz="3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‘most common’</a:t>
            </a:r>
            <a:endParaRPr lang="en-US" sz="32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8436" y="1844035"/>
            <a:ext cx="1076036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58% </a:t>
            </a:r>
            <a:r>
              <a:rPr lang="en-US" sz="2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of the workforce in the EU is in indefinite full-time employment.</a:t>
            </a:r>
            <a:endParaRPr lang="en-US" sz="2900" dirty="0">
              <a:solidFill>
                <a:schemeClr val="tx2">
                  <a:lumMod val="60000"/>
                  <a:lumOff val="4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436" y="2486679"/>
            <a:ext cx="6364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rgbClr val="336699"/>
                </a:solidFill>
                <a:latin typeface="Gill Sans MT" panose="020B0502020104020203" pitchFamily="34" charset="0"/>
              </a:rPr>
              <a:t>Typical as the </a:t>
            </a:r>
            <a:r>
              <a:rPr lang="nl-NL" sz="3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‘regulatory standard’</a:t>
            </a:r>
            <a:endParaRPr lang="en-US" sz="32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8435" y="3071454"/>
            <a:ext cx="10483273" cy="388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nl-NL" sz="2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The </a:t>
            </a:r>
            <a:r>
              <a:rPr lang="nl-NL" sz="7200" cap="small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«</a:t>
            </a:r>
            <a:r>
              <a:rPr lang="en-US" sz="3200" cap="small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STABLE, OPEN-ENDED AND DIRECT EMPLOYMENT RELATIONSHIP BETWEEN A DEPENDENT, FULL-TIME EMPLOYEE AND THEIR UNITARY EMPLOYER</a:t>
            </a:r>
            <a:r>
              <a:rPr lang="en-US" sz="7200" cap="small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»</a:t>
            </a:r>
            <a:r>
              <a:rPr lang="en-US" sz="3600" cap="small" dirty="0">
                <a:solidFill>
                  <a:schemeClr val="bg1"/>
                </a:solidFill>
                <a:latin typeface="Bebas Neue Regular" panose="00000500000000000000" pitchFamily="2" charset="0"/>
              </a:rPr>
              <a:t> </a:t>
            </a:r>
            <a:r>
              <a:rPr lang="en-US" cap="small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(Walton, 2016) </a:t>
            </a:r>
            <a:r>
              <a:rPr lang="en-US" sz="2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became </a:t>
            </a:r>
            <a:r>
              <a:rPr lang="en-US" sz="2900" dirty="0" smtClean="0">
                <a:solidFill>
                  <a:srgbClr val="8497B0"/>
                </a:solidFill>
                <a:latin typeface="Gill Sans MT" panose="020B0502020104020203" pitchFamily="34" charset="0"/>
              </a:rPr>
              <a:t>the </a:t>
            </a:r>
            <a:r>
              <a:rPr lang="en-US" sz="3200" b="1" dirty="0" smtClean="0">
                <a:solidFill>
                  <a:srgbClr val="8497B0"/>
                </a:solidFill>
                <a:latin typeface="Gill Sans MT" panose="020B0502020104020203" pitchFamily="34" charset="0"/>
              </a:rPr>
              <a:t>standard</a:t>
            </a:r>
            <a:r>
              <a:rPr lang="en-US" sz="2900" dirty="0" smtClean="0">
                <a:solidFill>
                  <a:srgbClr val="8497B0"/>
                </a:solidFill>
                <a:latin typeface="Gill Sans MT" panose="020B0502020104020203" pitchFamily="34" charset="0"/>
              </a:rPr>
              <a:t> for </a:t>
            </a:r>
            <a:r>
              <a:rPr lang="en-US" sz="2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the regulation of the male labour market during Fordism because:</a:t>
            </a:r>
          </a:p>
          <a:p>
            <a:pPr marL="914400" lvl="1" indent="-457200">
              <a:lnSpc>
                <a:spcPts val="3400"/>
              </a:lnSpc>
              <a:buFont typeface="Courier New" panose="02070309020205020404" pitchFamily="49" charset="0"/>
              <a:buChar char="o"/>
            </a:pPr>
            <a:r>
              <a:rPr lang="en-US" sz="2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It provided a secured pool of middle-skilled workers.</a:t>
            </a:r>
          </a:p>
          <a:p>
            <a:pPr marL="914400" lvl="1" indent="-457200">
              <a:lnSpc>
                <a:spcPts val="3400"/>
              </a:lnSpc>
              <a:buFont typeface="Courier New" panose="02070309020205020404" pitchFamily="49" charset="0"/>
              <a:buChar char="o"/>
            </a:pPr>
            <a:r>
              <a:rPr lang="en-US" sz="2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It provided the income security needed for developing consumerism and the welfare State.</a:t>
            </a:r>
            <a:endParaRPr lang="en-US" sz="2900" dirty="0">
              <a:solidFill>
                <a:schemeClr val="tx2">
                  <a:lumMod val="60000"/>
                  <a:lumOff val="4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8435" y="3128680"/>
            <a:ext cx="1149003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nl-NL" sz="2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       </a:t>
            </a:r>
            <a:r>
              <a:rPr lang="nl-NL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«</a:t>
            </a:r>
            <a:r>
              <a:rPr lang="en-US" sz="3200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STABLE, OPEN-ENDED</a:t>
            </a:r>
            <a:r>
              <a:rPr lang="en-US" sz="3200" cap="small" spc="300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en-US" sz="3200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AND DIRECT EMPLOYMENT RELATIONSHIP BETWEEN</a:t>
            </a:r>
            <a:r>
              <a:rPr lang="en-US" sz="3200" cap="small" spc="300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en-US" sz="3200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A DEPENDENT, FULL-TIME EMPLOYEE</a:t>
            </a:r>
            <a:r>
              <a:rPr lang="en-US" sz="3200" cap="small" spc="600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en-US" sz="3200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AND </a:t>
            </a:r>
            <a:r>
              <a:rPr lang="en-US" sz="3200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HIS </a:t>
            </a:r>
            <a:r>
              <a:rPr lang="en-US" sz="3200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UNITARY EMPLOYER</a:t>
            </a:r>
            <a:r>
              <a:rPr lang="en-US" sz="6600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»</a:t>
            </a:r>
            <a:r>
              <a:rPr lang="en-US" sz="2900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en-US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(Walton, 2016)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7742" y="1285095"/>
            <a:ext cx="27831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>
                <a:solidFill>
                  <a:srgbClr val="336699"/>
                </a:solidFill>
                <a:latin typeface="Gill Sans MT" panose="020B0502020104020203" pitchFamily="34" charset="0"/>
              </a:rPr>
              <a:t>‘most common’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470163" y="2495181"/>
            <a:ext cx="36145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336699"/>
                </a:solidFill>
                <a:latin typeface="Gill Sans MT" panose="020B0502020104020203" pitchFamily="34" charset="0"/>
              </a:rPr>
              <a:t>‘regulatory standard’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8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37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7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37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/>
      <p:bldP spid="7" grpId="0"/>
      <p:bldP spid="8" grpId="0"/>
      <p:bldP spid="9" grpId="2"/>
      <p:bldP spid="5" grpId="0"/>
      <p:bldP spid="5" grpId="1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0" y="0"/>
            <a:ext cx="7639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E2A942"/>
                </a:solidFill>
                <a:latin typeface="Gill Sans MT" panose="020B0502020104020203" pitchFamily="34" charset="0"/>
              </a:rPr>
              <a:t>TYPICAL</a:t>
            </a:r>
            <a:r>
              <a:rPr lang="nl-NL" sz="2400" spc="600" dirty="0">
                <a:solidFill>
                  <a:srgbClr val="E2A942"/>
                </a:solidFill>
                <a:latin typeface="Gill Sans MT" panose="020B0502020104020203" pitchFamily="34" charset="0"/>
              </a:rPr>
              <a:t> </a:t>
            </a:r>
            <a:r>
              <a:rPr lang="nl-NL" sz="2400" dirty="0">
                <a:solidFill>
                  <a:srgbClr val="E2A942"/>
                </a:solidFill>
                <a:latin typeface="Gill Sans MT" panose="020B0502020104020203" pitchFamily="34" charset="0"/>
              </a:rPr>
              <a:t>WORK: THE MEANING OF</a:t>
            </a:r>
            <a:r>
              <a:rPr lang="nl-NL" sz="2400" spc="300" dirty="0">
                <a:solidFill>
                  <a:srgbClr val="E2A942"/>
                </a:solidFill>
                <a:latin typeface="Gill Sans MT" panose="020B0502020104020203" pitchFamily="34" charset="0"/>
              </a:rPr>
              <a:t> </a:t>
            </a:r>
            <a:r>
              <a:rPr lang="nl-NL" sz="2400" dirty="0">
                <a:solidFill>
                  <a:srgbClr val="E2A942"/>
                </a:solidFill>
                <a:latin typeface="Gill Sans MT" panose="020B0502020104020203" pitchFamily="34" charset="0"/>
              </a:rPr>
              <a:t>A </a:t>
            </a:r>
            <a:r>
              <a:rPr lang="nl-NL" sz="24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STANDARD - II</a:t>
            </a:r>
            <a:endParaRPr lang="en-US" sz="2400" dirty="0">
              <a:solidFill>
                <a:srgbClr val="E2A942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" y="0"/>
            <a:ext cx="1056289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NL" sz="24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INTERNAL </a:t>
            </a:r>
            <a:r>
              <a:rPr lang="nl-NL" sz="2400" dirty="0">
                <a:solidFill>
                  <a:srgbClr val="E2A942"/>
                </a:solidFill>
                <a:latin typeface="Gill Sans MT" panose="020B0502020104020203" pitchFamily="34" charset="0"/>
              </a:rPr>
              <a:t>CHALLENGES</a:t>
            </a:r>
            <a:r>
              <a:rPr lang="nl-NL" sz="2400" spc="300" dirty="0">
                <a:solidFill>
                  <a:srgbClr val="E2A942"/>
                </a:solidFill>
                <a:latin typeface="Gill Sans MT" panose="020B0502020104020203" pitchFamily="34" charset="0"/>
              </a:rPr>
              <a:t> </a:t>
            </a:r>
            <a:r>
              <a:rPr lang="nl-NL" sz="2400" dirty="0">
                <a:solidFill>
                  <a:srgbClr val="E2A942"/>
                </a:solidFill>
                <a:latin typeface="Gill Sans MT" panose="020B0502020104020203" pitchFamily="34" charset="0"/>
              </a:rPr>
              <a:t>TO</a:t>
            </a:r>
            <a:r>
              <a:rPr lang="nl-NL" sz="2400" spc="300" dirty="0">
                <a:solidFill>
                  <a:srgbClr val="E2A942"/>
                </a:solidFill>
                <a:latin typeface="Gill Sans MT" panose="020B0502020104020203" pitchFamily="34" charset="0"/>
              </a:rPr>
              <a:t> </a:t>
            </a:r>
            <a:r>
              <a:rPr lang="nl-NL" sz="2400" dirty="0">
                <a:solidFill>
                  <a:srgbClr val="E2A942"/>
                </a:solidFill>
                <a:latin typeface="Gill Sans MT" panose="020B0502020104020203" pitchFamily="34" charset="0"/>
              </a:rPr>
              <a:t>THE </a:t>
            </a:r>
            <a:r>
              <a:rPr lang="nl-NL" sz="24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STANDARD EMPLOYMENT RELATIONSHIP</a:t>
            </a:r>
            <a:endParaRPr lang="en-US" sz="2400" dirty="0">
              <a:solidFill>
                <a:srgbClr val="E2A942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4173588" y="1634835"/>
            <a:ext cx="3967944" cy="3420641"/>
          </a:xfrm>
          <a:prstGeom prst="triangle">
            <a:avLst/>
          </a:prstGeom>
          <a:noFill/>
          <a:ln w="63500">
            <a:solidFill>
              <a:schemeClr val="tx2">
                <a:lumMod val="60000"/>
                <a:lumOff val="40000"/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81918" y="863984"/>
            <a:ext cx="4617135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700"/>
              </a:lnSpc>
              <a:spcAft>
                <a:spcPts val="800"/>
              </a:spcAft>
            </a:pPr>
            <a:r>
              <a:rPr lang="en-GB" sz="3200" cap="small" dirty="0">
                <a:solidFill>
                  <a:srgbClr val="336699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Employment relationship</a:t>
            </a:r>
            <a:endParaRPr lang="en-US" sz="3200" cap="small" dirty="0">
              <a:solidFill>
                <a:srgbClr val="336699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7464" y="4900305"/>
            <a:ext cx="3106124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700"/>
              </a:lnSpc>
              <a:spcAft>
                <a:spcPts val="800"/>
              </a:spcAft>
            </a:pPr>
            <a:r>
              <a:rPr lang="en-GB" sz="3200" cap="small" dirty="0" smtClean="0">
                <a:solidFill>
                  <a:srgbClr val="336699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Labour stability</a:t>
            </a:r>
            <a:endParaRPr lang="en-US" sz="3200" cap="small" dirty="0">
              <a:solidFill>
                <a:srgbClr val="336699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80776" y="4900305"/>
            <a:ext cx="3038011" cy="3536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ts val="1700"/>
              </a:lnSpc>
              <a:spcAft>
                <a:spcPts val="800"/>
              </a:spcAft>
            </a:pPr>
            <a:r>
              <a:rPr lang="en-GB" sz="3200" cap="small" dirty="0">
                <a:solidFill>
                  <a:srgbClr val="336699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Income security</a:t>
            </a:r>
            <a:endParaRPr lang="en-US" sz="3200" cap="small" dirty="0">
              <a:solidFill>
                <a:srgbClr val="336699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42721" y="1336288"/>
            <a:ext cx="4220066" cy="3475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lnSpc>
                <a:spcPts val="17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 </a:t>
            </a:r>
            <a:r>
              <a:rPr lang="en-GB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subordination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42721" y="1766071"/>
            <a:ext cx="3490058" cy="3475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lnSpc>
                <a:spcPts val="17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Bilateral character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42721" y="2195854"/>
            <a:ext cx="1566711" cy="3475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lnSpc>
                <a:spcPts val="17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Salary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08687" y="1292166"/>
            <a:ext cx="4571891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ts val="17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Economic dependency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08687" y="1757639"/>
            <a:ext cx="4941345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ts val="17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Mutuality of obligations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08687" y="2091227"/>
            <a:ext cx="4784405" cy="722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ts val="24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usually performed at the employer’s premises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7464" y="5319353"/>
            <a:ext cx="3514104" cy="3475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lnSpc>
                <a:spcPts val="17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Indefinite duration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7464" y="5708343"/>
            <a:ext cx="2008883" cy="3475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lnSpc>
                <a:spcPts val="17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Full-time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07694" y="5242974"/>
            <a:ext cx="5018051" cy="722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ts val="24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Salary which is sufficient to ensure livelihood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07694" y="5946992"/>
            <a:ext cx="5039654" cy="722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ts val="24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Expectation of an adequate level of social insurance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134078" y="5492132"/>
            <a:ext cx="942109" cy="599998"/>
          </a:xfrm>
          <a:prstGeom prst="rightArrow">
            <a:avLst/>
          </a:prstGeom>
          <a:solidFill>
            <a:schemeClr val="accent1">
              <a:lumMod val="60000"/>
              <a:lumOff val="4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775449" y="3396091"/>
            <a:ext cx="27642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</a:t>
            </a:r>
            <a:r>
              <a:rPr lang="nl-NL" sz="3200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employment</a:t>
            </a:r>
            <a:endParaRPr lang="en-US" sz="3200" cap="small" dirty="0">
              <a:solidFill>
                <a:schemeClr val="tx2">
                  <a:lumMod val="60000"/>
                  <a:lumOff val="40000"/>
                </a:schemeClr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90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2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2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2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2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2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9" presetClass="emph" presetSubtype="0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17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mph" presetSubtype="0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17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 animBg="1"/>
      <p:bldP spid="4" grpId="0" animBg="1"/>
      <p:bldP spid="7" grpId="0"/>
      <p:bldP spid="8" grpId="0"/>
      <p:bldP spid="8" grpId="1"/>
      <p:bldP spid="9" grpId="0"/>
      <p:bldP spid="9" grpId="1"/>
      <p:bldP spid="11" grpId="0"/>
      <p:bldP spid="11" grpId="1"/>
      <p:bldP spid="11" grpId="2"/>
      <p:bldP spid="11" grpId="3"/>
      <p:bldP spid="12" grpId="0"/>
      <p:bldP spid="13" grpId="0"/>
      <p:bldP spid="14" grpId="0"/>
      <p:bldP spid="15" grpId="0"/>
      <p:bldP spid="16" grpId="0"/>
      <p:bldP spid="16" grpId="1"/>
      <p:bldP spid="16" grpId="2"/>
      <p:bldP spid="16" grpId="3"/>
      <p:bldP spid="17" grpId="0"/>
      <p:bldP spid="17" grpId="1"/>
      <p:bldP spid="17" grpId="2"/>
      <p:bldP spid="17" grpId="3"/>
      <p:bldP spid="18" grpId="0"/>
      <p:bldP spid="18" grpId="1"/>
      <p:bldP spid="18" grpId="2"/>
      <p:bldP spid="18" grpId="3"/>
      <p:bldP spid="19" grpId="0"/>
      <p:bldP spid="19" grpId="1"/>
      <p:bldP spid="19" grpId="2"/>
      <p:bldP spid="19" grpId="3"/>
      <p:bldP spid="20" grpId="0"/>
      <p:bldP spid="20" grpId="1"/>
      <p:bldP spid="20" grpId="2"/>
      <p:bldP spid="20" grpId="3"/>
      <p:bldP spid="23" grpId="0" animBg="1"/>
      <p:bldP spid="23" grpId="1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014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EXTERNAL CHALLENGES</a:t>
            </a:r>
            <a:r>
              <a:rPr lang="nl-NL" sz="2400" spc="3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 </a:t>
            </a:r>
            <a:r>
              <a:rPr lang="nl-NL" sz="24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TO</a:t>
            </a:r>
            <a:r>
              <a:rPr lang="nl-NL" sz="2400" spc="3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 </a:t>
            </a:r>
            <a:r>
              <a:rPr lang="nl-NL" sz="24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THE </a:t>
            </a:r>
            <a:r>
              <a:rPr lang="nl-NL" sz="2400" dirty="0">
                <a:solidFill>
                  <a:srgbClr val="E2A942"/>
                </a:solidFill>
                <a:latin typeface="Gill Sans MT" panose="020B0502020104020203" pitchFamily="34" charset="0"/>
              </a:rPr>
              <a:t>STANDARD EMPLOYMENT </a:t>
            </a:r>
            <a:r>
              <a:rPr lang="nl-NL" sz="24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RELATIONSHIP - I</a:t>
            </a:r>
            <a:endParaRPr lang="en-US" sz="2400" dirty="0">
              <a:solidFill>
                <a:srgbClr val="E2A942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-84842"/>
            <a:ext cx="12192000" cy="6874821"/>
            <a:chOff x="0" y="0"/>
            <a:chExt cx="12192000" cy="6874821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6857999"/>
            </a:xfrm>
            <a:prstGeom prst="rect">
              <a:avLst/>
            </a:prstGeom>
            <a:noFill/>
          </p:spPr>
        </p:sp>
        <p:sp>
          <p:nvSpPr>
            <p:cNvPr id="7" name="Freeform 6"/>
            <p:cNvSpPr/>
            <p:nvPr/>
          </p:nvSpPr>
          <p:spPr>
            <a:xfrm>
              <a:off x="814086" y="513492"/>
              <a:ext cx="5869787" cy="5870447"/>
            </a:xfrm>
            <a:custGeom>
              <a:avLst/>
              <a:gdLst>
                <a:gd name="connsiteX0" fmla="*/ 0 w 5869787"/>
                <a:gd name="connsiteY0" fmla="*/ 2935224 h 5870447"/>
                <a:gd name="connsiteX1" fmla="*/ 2934894 w 5869787"/>
                <a:gd name="connsiteY1" fmla="*/ 0 h 5870447"/>
                <a:gd name="connsiteX2" fmla="*/ 5869788 w 5869787"/>
                <a:gd name="connsiteY2" fmla="*/ 2935224 h 5870447"/>
                <a:gd name="connsiteX3" fmla="*/ 2934894 w 5869787"/>
                <a:gd name="connsiteY3" fmla="*/ 5870448 h 5870447"/>
                <a:gd name="connsiteX4" fmla="*/ 0 w 5869787"/>
                <a:gd name="connsiteY4" fmla="*/ 2935224 h 587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9787" h="5870447">
                  <a:moveTo>
                    <a:pt x="0" y="2935224"/>
                  </a:moveTo>
                  <a:cubicBezTo>
                    <a:pt x="0" y="1314145"/>
                    <a:pt x="1313997" y="0"/>
                    <a:pt x="2934894" y="0"/>
                  </a:cubicBezTo>
                  <a:cubicBezTo>
                    <a:pt x="4555791" y="0"/>
                    <a:pt x="5869788" y="1314145"/>
                    <a:pt x="5869788" y="2935224"/>
                  </a:cubicBezTo>
                  <a:cubicBezTo>
                    <a:pt x="5869788" y="4556303"/>
                    <a:pt x="4555791" y="5870448"/>
                    <a:pt x="2934894" y="5870448"/>
                  </a:cubicBezTo>
                  <a:cubicBezTo>
                    <a:pt x="1313997" y="5870448"/>
                    <a:pt x="0" y="4556303"/>
                    <a:pt x="0" y="2935224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chemeClr val="accent4">
                    <a:lumMod val="5000"/>
                    <a:lumOff val="95000"/>
                  </a:schemeClr>
                </a:gs>
                <a:gs pos="39000">
                  <a:schemeClr val="accent4">
                    <a:lumMod val="40000"/>
                    <a:lumOff val="60000"/>
                  </a:schemeClr>
                </a:gs>
                <a:gs pos="61000">
                  <a:schemeClr val="accent4">
                    <a:lumMod val="60000"/>
                    <a:lumOff val="40000"/>
                  </a:schemeClr>
                </a:gs>
                <a:gs pos="99115">
                  <a:schemeClr val="accent4">
                    <a:lumMod val="50000"/>
                  </a:schemeClr>
                </a:gs>
                <a:gs pos="87000">
                  <a:schemeClr val="accent4">
                    <a:lumMod val="75000"/>
                  </a:schemeClr>
                </a:gs>
                <a:gs pos="73000">
                  <a:schemeClr val="accent4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1060" tIns="1031157" rIns="1031060" bIns="1031157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4500" kern="1200" cap="small" baseline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MT" panose="020B0502020104020203" pitchFamily="34" charset="0"/>
                </a:rPr>
                <a:t>STANDARD EMPLOYMENT</a:t>
              </a:r>
            </a:p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800" cap="small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MT" panose="020B0502020104020203" pitchFamily="34" charset="0"/>
                </a:rPr>
                <a:t>(employees in a </a:t>
              </a:r>
              <a:r>
                <a:rPr lang="nl-NL" sz="2800" cap="small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MT" panose="020B0502020104020203" pitchFamily="34" charset="0"/>
                </a:rPr>
                <a:t>full-time</a:t>
              </a:r>
              <a:r>
                <a:rPr lang="nl-NL" sz="2800" cap="small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MT" panose="020B0502020104020203" pitchFamily="34" charset="0"/>
                </a:rPr>
                <a:t> permanent job)</a:t>
              </a:r>
              <a:endParaRPr lang="nl-NL" sz="2800" kern="1200" cap="small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endParaRPr>
            </a:p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3200" kern="1200" dirty="0" smtClean="0">
                  <a:solidFill>
                    <a:schemeClr val="bg1">
                      <a:lumMod val="50000"/>
                    </a:schemeClr>
                  </a:solidFill>
                  <a:latin typeface="Gill Sans MT" panose="020B0502020104020203" pitchFamily="34" charset="0"/>
                </a:rPr>
                <a:t>58% EU </a:t>
              </a:r>
              <a:r>
                <a:rPr lang="nl-NL" sz="3200" kern="1200" dirty="0" err="1" smtClean="0">
                  <a:solidFill>
                    <a:schemeClr val="bg1">
                      <a:lumMod val="50000"/>
                    </a:schemeClr>
                  </a:solidFill>
                  <a:latin typeface="Gill Sans MT" panose="020B0502020104020203" pitchFamily="34" charset="0"/>
                </a:rPr>
                <a:t>employment</a:t>
              </a:r>
              <a:endParaRPr lang="nl-NL" sz="3200" kern="12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23787" y="1013559"/>
              <a:ext cx="652599" cy="652881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 val="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460317" y="5015441"/>
              <a:ext cx="473195" cy="473201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 val="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2857"/>
              </a:schemeClr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1157231" y="5488642"/>
              <a:ext cx="473195" cy="473201"/>
            </a:xfrm>
            <a:prstGeom prst="ellipse">
              <a:avLst/>
            </a:prstGeom>
            <a:gradFill flip="none" rotWithShape="1">
              <a:gsLst>
                <a:gs pos="0">
                  <a:schemeClr val="accent2"/>
                </a:gs>
                <a:gs pos="45000">
                  <a:srgbClr val="FFD47C"/>
                </a:gs>
                <a:gs pos="100000">
                  <a:schemeClr val="accent2">
                    <a:lumMod val="7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5714"/>
              </a:schemeClr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4754707" y="732201"/>
              <a:ext cx="652599" cy="652881"/>
            </a:xfrm>
            <a:prstGeom prst="ellipse">
              <a:avLst/>
            </a:prstGeom>
            <a:gradFill flip="none" rotWithShape="1">
              <a:gsLst>
                <a:gs pos="32000">
                  <a:srgbClr val="FFCC66"/>
                </a:gs>
                <a:gs pos="53000">
                  <a:schemeClr val="accent2"/>
                </a:gs>
                <a:gs pos="69000">
                  <a:schemeClr val="accent4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8571"/>
              </a:schemeClr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514023" y="3561220"/>
              <a:ext cx="473195" cy="473201"/>
            </a:xfrm>
            <a:prstGeom prst="ellipse">
              <a:avLst/>
            </a:prstGeom>
            <a:gradFill flip="none" rotWithShape="1">
              <a:gsLst>
                <a:gs pos="15000">
                  <a:schemeClr val="accent2">
                    <a:lumMod val="0"/>
                    <a:lumOff val="100000"/>
                  </a:schemeClr>
                </a:gs>
                <a:gs pos="61000">
                  <a:srgbClr val="FFD47C"/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11429"/>
              </a:schemeClr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113884" y="3783651"/>
              <a:ext cx="473195" cy="473201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 val="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14286"/>
              </a:schemeClr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2313229" y="580151"/>
              <a:ext cx="652599" cy="65288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23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4540250" y="5180455"/>
              <a:ext cx="1179977" cy="1180261"/>
            </a:xfrm>
            <a:prstGeom prst="ellipse">
              <a:avLst/>
            </a:prstGeom>
            <a:gradFill flip="none" rotWithShape="1">
              <a:gsLst>
                <a:gs pos="10000">
                  <a:schemeClr val="bg1"/>
                </a:gs>
                <a:gs pos="29000">
                  <a:srgbClr val="FFCC66"/>
                </a:gs>
                <a:gs pos="45000">
                  <a:srgbClr val="FFD47C"/>
                </a:gs>
                <a:gs pos="100000">
                  <a:srgbClr val="C0000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glow>
                <a:schemeClr val="accent1">
                  <a:alpha val="40000"/>
                </a:scheme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7940139" y="1096390"/>
              <a:ext cx="2545716" cy="2529290"/>
            </a:xfrm>
            <a:custGeom>
              <a:avLst/>
              <a:gdLst>
                <a:gd name="connsiteX0" fmla="*/ 0 w 2545716"/>
                <a:gd name="connsiteY0" fmla="*/ 1264645 h 2529290"/>
                <a:gd name="connsiteX1" fmla="*/ 1272858 w 2545716"/>
                <a:gd name="connsiteY1" fmla="*/ 0 h 2529290"/>
                <a:gd name="connsiteX2" fmla="*/ 2545716 w 2545716"/>
                <a:gd name="connsiteY2" fmla="*/ 1264645 h 2529290"/>
                <a:gd name="connsiteX3" fmla="*/ 1272858 w 2545716"/>
                <a:gd name="connsiteY3" fmla="*/ 2529290 h 2529290"/>
                <a:gd name="connsiteX4" fmla="*/ 0 w 2545716"/>
                <a:gd name="connsiteY4" fmla="*/ 1264645 h 2529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716" h="2529290">
                  <a:moveTo>
                    <a:pt x="0" y="1264645"/>
                  </a:moveTo>
                  <a:cubicBezTo>
                    <a:pt x="0" y="566201"/>
                    <a:pt x="569878" y="0"/>
                    <a:pt x="1272858" y="0"/>
                  </a:cubicBezTo>
                  <a:cubicBezTo>
                    <a:pt x="1975838" y="0"/>
                    <a:pt x="2545716" y="566201"/>
                    <a:pt x="2545716" y="1264645"/>
                  </a:cubicBezTo>
                  <a:cubicBezTo>
                    <a:pt x="2545716" y="1963089"/>
                    <a:pt x="1975838" y="2529290"/>
                    <a:pt x="1272858" y="2529290"/>
                  </a:cubicBezTo>
                  <a:cubicBezTo>
                    <a:pt x="569878" y="2529290"/>
                    <a:pt x="0" y="1963089"/>
                    <a:pt x="0" y="126464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4">
                    <a:lumMod val="20000"/>
                    <a:lumOff val="80000"/>
                  </a:schemeClr>
                </a:gs>
                <a:gs pos="45000">
                  <a:srgbClr val="FFD47C"/>
                </a:gs>
                <a:gs pos="100000">
                  <a:srgbClr val="C00000"/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25714"/>
              </a:schemeClr>
            </a:effectRef>
            <a:fontRef idx="minor">
              <a:schemeClr val="lt1"/>
            </a:fontRef>
          </p:style>
          <p:txBody>
            <a:bodyPr spcFirstLastPara="0" vert="horz" wrap="square" lIns="449011" tIns="446606" rIns="449011" bIns="446606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04492" y="1574485"/>
              <a:ext cx="652599" cy="652881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 val="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28571"/>
              </a:schemeClr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267379" y="5816954"/>
              <a:ext cx="473195" cy="473201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 val="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31429"/>
              </a:schemeClr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332910" y="4835212"/>
              <a:ext cx="473195" cy="473201"/>
            </a:xfrm>
            <a:prstGeom prst="ellipse">
              <a:avLst/>
            </a:prstGeom>
            <a:gradFill flip="none" rotWithShape="1">
              <a:gsLst>
                <a:gs pos="16000">
                  <a:schemeClr val="bg1"/>
                </a:gs>
                <a:gs pos="34000">
                  <a:schemeClr val="accent4"/>
                </a:gs>
                <a:gs pos="55000">
                  <a:schemeClr val="accent2">
                    <a:lumMod val="75000"/>
                  </a:schemeClr>
                </a:gs>
                <a:gs pos="100000">
                  <a:schemeClr val="accent4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34286"/>
              </a:schemeClr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417141" y="4475085"/>
              <a:ext cx="2432216" cy="2399736"/>
            </a:xfrm>
            <a:custGeom>
              <a:avLst/>
              <a:gdLst>
                <a:gd name="connsiteX0" fmla="*/ 0 w 2432216"/>
                <a:gd name="connsiteY0" fmla="*/ 1199868 h 2399736"/>
                <a:gd name="connsiteX1" fmla="*/ 1216108 w 2432216"/>
                <a:gd name="connsiteY1" fmla="*/ 0 h 2399736"/>
                <a:gd name="connsiteX2" fmla="*/ 2432216 w 2432216"/>
                <a:gd name="connsiteY2" fmla="*/ 1199868 h 2399736"/>
                <a:gd name="connsiteX3" fmla="*/ 1216108 w 2432216"/>
                <a:gd name="connsiteY3" fmla="*/ 2399736 h 2399736"/>
                <a:gd name="connsiteX4" fmla="*/ 0 w 2432216"/>
                <a:gd name="connsiteY4" fmla="*/ 1199868 h 2399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2216" h="2399736">
                  <a:moveTo>
                    <a:pt x="0" y="1199868"/>
                  </a:moveTo>
                  <a:cubicBezTo>
                    <a:pt x="0" y="537199"/>
                    <a:pt x="544470" y="0"/>
                    <a:pt x="1216108" y="0"/>
                  </a:cubicBezTo>
                  <a:cubicBezTo>
                    <a:pt x="1887746" y="0"/>
                    <a:pt x="2432216" y="537199"/>
                    <a:pt x="2432216" y="1199868"/>
                  </a:cubicBezTo>
                  <a:cubicBezTo>
                    <a:pt x="2432216" y="1862537"/>
                    <a:pt x="1887746" y="2399736"/>
                    <a:pt x="1216108" y="2399736"/>
                  </a:cubicBezTo>
                  <a:cubicBezTo>
                    <a:pt x="544470" y="2399736"/>
                    <a:pt x="0" y="1862537"/>
                    <a:pt x="0" y="1199868"/>
                  </a:cubicBezTo>
                  <a:close/>
                </a:path>
              </a:pathLst>
            </a:custGeom>
            <a:gradFill flip="none" rotWithShape="1">
              <a:gsLst>
                <a:gs pos="95575">
                  <a:srgbClr val="C00000"/>
                </a:gs>
                <a:gs pos="8000">
                  <a:schemeClr val="accent2">
                    <a:lumMod val="0"/>
                    <a:lumOff val="100000"/>
                  </a:schemeClr>
                </a:gs>
                <a:gs pos="58000">
                  <a:schemeClr val="accent2">
                    <a:lumMod val="60000"/>
                    <a:lumOff val="40000"/>
                  </a:schemeClr>
                </a:gs>
                <a:gs pos="76000">
                  <a:schemeClr val="accent2">
                    <a:lumMod val="10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37143"/>
              </a:schemeClr>
            </a:effectRef>
            <a:fontRef idx="minor">
              <a:schemeClr val="lt1"/>
            </a:fontRef>
          </p:style>
          <p:txBody>
            <a:bodyPr spcFirstLastPara="0" vert="horz" wrap="square" lIns="424770" tIns="420013" rIns="424770" bIns="42001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8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MT" panose="020B0502020104020203" pitchFamily="34" charset="0"/>
                </a:rPr>
                <a:t>SELF-EMPLOYMENT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600" kern="1200" dirty="0" smtClean="0">
                  <a:solidFill>
                    <a:schemeClr val="bg2">
                      <a:lumMod val="50000"/>
                    </a:schemeClr>
                  </a:solidFill>
                  <a:latin typeface="Gill Sans MT" panose="020B0502020104020203" pitchFamily="34" charset="0"/>
                </a:rPr>
                <a:t>16% EU </a:t>
              </a:r>
              <a:r>
                <a:rPr lang="nl-NL" sz="1600" kern="1200" dirty="0" err="1" smtClean="0">
                  <a:solidFill>
                    <a:schemeClr val="bg2">
                      <a:lumMod val="50000"/>
                    </a:schemeClr>
                  </a:solidFill>
                  <a:latin typeface="Gill Sans MT" panose="020B0502020104020203" pitchFamily="34" charset="0"/>
                </a:rPr>
                <a:t>employment</a:t>
              </a:r>
              <a:endParaRPr lang="en-US" sz="1600" kern="1200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901216" y="1633798"/>
              <a:ext cx="473195" cy="473201"/>
            </a:xfrm>
            <a:prstGeom prst="ellipse">
              <a:avLst/>
            </a:prstGeom>
            <a:gradFill flip="none" rotWithShape="1">
              <a:gsLst>
                <a:gs pos="5000">
                  <a:schemeClr val="bg1"/>
                </a:gs>
                <a:gs pos="45000">
                  <a:srgbClr val="FFD47C"/>
                </a:gs>
                <a:gs pos="100000">
                  <a:schemeClr val="accent2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7898715" y="2508602"/>
              <a:ext cx="3646821" cy="3499992"/>
            </a:xfrm>
            <a:custGeom>
              <a:avLst/>
              <a:gdLst>
                <a:gd name="connsiteX0" fmla="*/ 0 w 3646821"/>
                <a:gd name="connsiteY0" fmla="*/ 1749996 h 3499992"/>
                <a:gd name="connsiteX1" fmla="*/ 1823411 w 3646821"/>
                <a:gd name="connsiteY1" fmla="*/ 0 h 3499992"/>
                <a:gd name="connsiteX2" fmla="*/ 3646822 w 3646821"/>
                <a:gd name="connsiteY2" fmla="*/ 1749996 h 3499992"/>
                <a:gd name="connsiteX3" fmla="*/ 1823411 w 3646821"/>
                <a:gd name="connsiteY3" fmla="*/ 3499992 h 3499992"/>
                <a:gd name="connsiteX4" fmla="*/ 0 w 3646821"/>
                <a:gd name="connsiteY4" fmla="*/ 1749996 h 3499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821" h="3499992">
                  <a:moveTo>
                    <a:pt x="0" y="1749996"/>
                  </a:moveTo>
                  <a:cubicBezTo>
                    <a:pt x="0" y="783500"/>
                    <a:pt x="816369" y="0"/>
                    <a:pt x="1823411" y="0"/>
                  </a:cubicBezTo>
                  <a:cubicBezTo>
                    <a:pt x="2830453" y="0"/>
                    <a:pt x="3646822" y="783500"/>
                    <a:pt x="3646822" y="1749996"/>
                  </a:cubicBezTo>
                  <a:cubicBezTo>
                    <a:pt x="3646822" y="2716492"/>
                    <a:pt x="2830453" y="3499992"/>
                    <a:pt x="1823411" y="3499992"/>
                  </a:cubicBezTo>
                  <a:cubicBezTo>
                    <a:pt x="816369" y="3499992"/>
                    <a:pt x="0" y="2716492"/>
                    <a:pt x="0" y="1749996"/>
                  </a:cubicBezTo>
                  <a:close/>
                </a:path>
              </a:pathLst>
            </a:custGeom>
            <a:gradFill rotWithShape="0">
              <a:gsLst>
                <a:gs pos="25000">
                  <a:schemeClr val="accent4">
                    <a:lumMod val="20000"/>
                    <a:lumOff val="80000"/>
                  </a:schemeClr>
                </a:gs>
                <a:gs pos="45000">
                  <a:srgbClr val="FFD47C"/>
                </a:gs>
                <a:gs pos="93000">
                  <a:schemeClr val="accent1"/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17143"/>
              </a:schemeClr>
            </a:effectRef>
            <a:fontRef idx="minor">
              <a:schemeClr val="lt1"/>
            </a:fontRef>
          </p:style>
          <p:txBody>
            <a:bodyPr spcFirstLastPara="0" vert="horz" wrap="square" lIns="640745" tIns="619242" rIns="640745" bIns="61924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8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MT" panose="020B0502020104020203" pitchFamily="34" charset="0"/>
                </a:rPr>
                <a:t>PART-TIME EMPLOYMENT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400" kern="1200" dirty="0" smtClean="0">
                  <a:solidFill>
                    <a:schemeClr val="bg1">
                      <a:lumMod val="50000"/>
                    </a:schemeClr>
                  </a:solidFill>
                  <a:latin typeface="Gill Sans MT" panose="020B0502020104020203" pitchFamily="34" charset="0"/>
                </a:rPr>
                <a:t>20% EU </a:t>
              </a:r>
              <a:r>
                <a:rPr lang="nl-NL" sz="2400" kern="1200" dirty="0" err="1" smtClean="0">
                  <a:solidFill>
                    <a:schemeClr val="bg1">
                      <a:lumMod val="50000"/>
                    </a:schemeClr>
                  </a:solidFill>
                  <a:latin typeface="Gill Sans MT" panose="020B0502020104020203" pitchFamily="34" charset="0"/>
                </a:rPr>
                <a:t>employment</a:t>
              </a:r>
              <a:endParaRPr lang="nl-NL" sz="2400" kern="12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09081" y="6396334"/>
            <a:ext cx="6020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85837E"/>
                </a:solidFill>
              </a:rPr>
              <a:t>Source: </a:t>
            </a:r>
            <a:r>
              <a:rPr lang="nl-NL" sz="1400" dirty="0" err="1" smtClean="0">
                <a:solidFill>
                  <a:srgbClr val="85837E"/>
                </a:solidFill>
              </a:rPr>
              <a:t>Eurostat</a:t>
            </a:r>
            <a:r>
              <a:rPr lang="nl-NL" sz="1400" dirty="0" smtClean="0">
                <a:solidFill>
                  <a:srgbClr val="85837E"/>
                </a:solidFill>
              </a:rPr>
              <a:t>, </a:t>
            </a:r>
            <a:r>
              <a:rPr lang="en-US" sz="1400" dirty="0" err="1">
                <a:solidFill>
                  <a:srgbClr val="85837E"/>
                </a:solidFill>
              </a:rPr>
              <a:t>Labour</a:t>
            </a:r>
            <a:r>
              <a:rPr lang="en-US" sz="1400" dirty="0">
                <a:solidFill>
                  <a:srgbClr val="85837E"/>
                </a:solidFill>
              </a:rPr>
              <a:t> status of persons aged 15 years and older, EU-28, 2014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25090" y="1254371"/>
            <a:ext cx="1861044" cy="1241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TEMPORARY EMPLOYEES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12% 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EU </a:t>
            </a:r>
            <a:r>
              <a:rPr lang="nl-NL" sz="2000" dirty="0" err="1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employment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-1" y="0"/>
            <a:ext cx="11561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EXTERNAL CHALLENGES</a:t>
            </a:r>
            <a:r>
              <a:rPr lang="nl-NL" sz="2400" spc="3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 </a:t>
            </a:r>
            <a:r>
              <a:rPr lang="nl-NL" sz="24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TO</a:t>
            </a:r>
            <a:r>
              <a:rPr lang="nl-NL" sz="2400" spc="3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 </a:t>
            </a:r>
            <a:r>
              <a:rPr lang="nl-NL" sz="24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THE </a:t>
            </a:r>
            <a:r>
              <a:rPr lang="nl-NL" sz="2400" dirty="0">
                <a:solidFill>
                  <a:srgbClr val="E2A942"/>
                </a:solidFill>
                <a:latin typeface="Gill Sans MT" panose="020B0502020104020203" pitchFamily="34" charset="0"/>
              </a:rPr>
              <a:t>STANDARD EMPLOYMENT </a:t>
            </a:r>
            <a:r>
              <a:rPr lang="nl-NL" sz="24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RELATIONSHIP - II</a:t>
            </a:r>
            <a:endParaRPr lang="en-US" sz="2400" dirty="0">
              <a:solidFill>
                <a:srgbClr val="E2A942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697859" y="547882"/>
            <a:ext cx="4210493" cy="4100623"/>
          </a:xfrm>
          <a:prstGeom prst="ellipse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338817" y="2486552"/>
            <a:ext cx="4210493" cy="4100623"/>
          </a:xfrm>
          <a:prstGeom prst="ellips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67124" y="547882"/>
            <a:ext cx="4210493" cy="4100623"/>
          </a:xfrm>
          <a:prstGeom prst="ellipse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924080" y="1609773"/>
            <a:ext cx="1861787" cy="463677"/>
          </a:xfrm>
          <a:prstGeom prst="round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ill Sans MT" panose="020B0502020104020203" pitchFamily="34" charset="0"/>
              </a:rPr>
              <a:t>Apprenticeships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6490" y="2073450"/>
            <a:ext cx="19166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000" dirty="0" smtClean="0">
                <a:solidFill>
                  <a:srgbClr val="336699"/>
                </a:solidFill>
                <a:latin typeface="Gill Sans MT" panose="020B0502020104020203" pitchFamily="34" charset="0"/>
              </a:rPr>
              <a:t>PART-TIME</a:t>
            </a:r>
            <a:endParaRPr lang="en-US" sz="3000" dirty="0">
              <a:solidFill>
                <a:srgbClr val="336699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7554" y="2024887"/>
            <a:ext cx="22974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000" dirty="0" smtClean="0">
                <a:solidFill>
                  <a:srgbClr val="336699"/>
                </a:solidFill>
                <a:latin typeface="Gill Sans MT" panose="020B0502020104020203" pitchFamily="34" charset="0"/>
              </a:rPr>
              <a:t>FIXED-TERM</a:t>
            </a:r>
            <a:endParaRPr lang="en-US" sz="3000" dirty="0">
              <a:solidFill>
                <a:srgbClr val="336699"/>
              </a:solidFill>
              <a:latin typeface="Gill Sans MT" panose="020B05020201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3105" y="5000544"/>
            <a:ext cx="34688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000" dirty="0" smtClean="0">
                <a:solidFill>
                  <a:srgbClr val="336699"/>
                </a:solidFill>
                <a:latin typeface="Gill Sans MT" panose="020B0502020104020203" pitchFamily="34" charset="0"/>
              </a:rPr>
              <a:t>SELF-EMPLOYMENT</a:t>
            </a:r>
            <a:endParaRPr lang="en-US" sz="3000" dirty="0">
              <a:solidFill>
                <a:srgbClr val="336699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24081" y="3063230"/>
            <a:ext cx="1854422" cy="904681"/>
          </a:xfrm>
          <a:prstGeom prst="round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ill Sans MT" panose="020B0502020104020203" pitchFamily="34" charset="0"/>
              </a:rPr>
              <a:t>Economically dependent self-employed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24080" y="947597"/>
            <a:ext cx="1861787" cy="569620"/>
          </a:xfrm>
          <a:prstGeom prst="round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ill Sans MT" panose="020B0502020104020203" pitchFamily="34" charset="0"/>
              </a:rPr>
              <a:t>Temporary agency work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924081" y="2685250"/>
            <a:ext cx="1854422" cy="353048"/>
          </a:xfrm>
          <a:prstGeom prst="round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ill Sans MT" panose="020B0502020104020203" pitchFamily="34" charset="0"/>
              </a:rPr>
              <a:t>Crowd work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96974" y="2143528"/>
            <a:ext cx="2019780" cy="463680"/>
          </a:xfrm>
          <a:prstGeom prst="round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ill Sans MT" panose="020B0502020104020203" pitchFamily="34" charset="0"/>
              </a:rPr>
              <a:t>Marginal work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924080" y="3995011"/>
            <a:ext cx="1854422" cy="386002"/>
          </a:xfrm>
          <a:prstGeom prst="round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ill Sans MT" panose="020B0502020104020203" pitchFamily="34" charset="0"/>
              </a:rPr>
              <a:t>Freelance work</a:t>
            </a: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14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4" grpId="0" animBg="1"/>
      <p:bldP spid="5" grpId="0"/>
      <p:bldP spid="6" grpId="0"/>
      <p:bldP spid="12" grpId="0"/>
      <p:bldP spid="15" grpId="0" animBg="1"/>
      <p:bldP spid="16" grpId="0" animBg="1"/>
      <p:bldP spid="17" grpId="0" animBg="1"/>
      <p:bldP spid="17" grpId="1" animBg="1"/>
      <p:bldP spid="14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509"/>
            <a:ext cx="12192000" cy="5849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393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EXTERNAL CHALLENGES</a:t>
            </a:r>
            <a:r>
              <a:rPr lang="nl-NL" sz="2400" spc="3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 </a:t>
            </a:r>
            <a:r>
              <a:rPr lang="nl-NL" sz="24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TO</a:t>
            </a:r>
            <a:r>
              <a:rPr lang="nl-NL" sz="2400" spc="3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 </a:t>
            </a:r>
            <a:r>
              <a:rPr lang="nl-NL" sz="24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THE </a:t>
            </a:r>
            <a:r>
              <a:rPr lang="nl-NL" sz="2400" dirty="0">
                <a:solidFill>
                  <a:srgbClr val="E2A942"/>
                </a:solidFill>
                <a:latin typeface="Gill Sans MT" panose="020B0502020104020203" pitchFamily="34" charset="0"/>
              </a:rPr>
              <a:t>STANDARD EMPLOYMENT </a:t>
            </a:r>
            <a:r>
              <a:rPr lang="nl-NL" sz="24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RELATIONSHIP - III</a:t>
            </a:r>
            <a:endParaRPr lang="en-US" sz="2400" dirty="0">
              <a:solidFill>
                <a:srgbClr val="E2A942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66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0" y="0"/>
            <a:ext cx="1130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E2A942"/>
                </a:solidFill>
                <a:latin typeface="Gill Sans MT" panose="020B0502020104020203" pitchFamily="34" charset="0"/>
              </a:rPr>
              <a:t>EXTERNAL CHALLENGES</a:t>
            </a:r>
            <a:r>
              <a:rPr lang="nl-NL" sz="2400" spc="300" dirty="0">
                <a:solidFill>
                  <a:srgbClr val="E2A942"/>
                </a:solidFill>
                <a:latin typeface="Gill Sans MT" panose="020B0502020104020203" pitchFamily="34" charset="0"/>
              </a:rPr>
              <a:t> </a:t>
            </a:r>
            <a:r>
              <a:rPr lang="nl-NL" sz="2400" dirty="0">
                <a:solidFill>
                  <a:srgbClr val="E2A942"/>
                </a:solidFill>
                <a:latin typeface="Gill Sans MT" panose="020B0502020104020203" pitchFamily="34" charset="0"/>
              </a:rPr>
              <a:t>TO</a:t>
            </a:r>
            <a:r>
              <a:rPr lang="nl-NL" sz="2400" spc="300" dirty="0">
                <a:solidFill>
                  <a:srgbClr val="E2A942"/>
                </a:solidFill>
                <a:latin typeface="Gill Sans MT" panose="020B0502020104020203" pitchFamily="34" charset="0"/>
              </a:rPr>
              <a:t> </a:t>
            </a:r>
            <a:r>
              <a:rPr lang="nl-NL" sz="2400" dirty="0">
                <a:solidFill>
                  <a:srgbClr val="E2A942"/>
                </a:solidFill>
                <a:latin typeface="Gill Sans MT" panose="020B0502020104020203" pitchFamily="34" charset="0"/>
              </a:rPr>
              <a:t>THE STANDARD EMPLOYMENT </a:t>
            </a:r>
            <a:r>
              <a:rPr lang="nl-NL" sz="24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RELATIONSHIP - IV</a:t>
            </a:r>
            <a:endParaRPr lang="en-US" sz="2400" dirty="0">
              <a:solidFill>
                <a:srgbClr val="E2A942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59166"/>
              </p:ext>
            </p:extLst>
          </p:nvPr>
        </p:nvGraphicFramePr>
        <p:xfrm>
          <a:off x="1139825" y="683490"/>
          <a:ext cx="3238211" cy="2778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72568"/>
              </p:ext>
            </p:extLst>
          </p:nvPr>
        </p:nvGraphicFramePr>
        <p:xfrm>
          <a:off x="4469532" y="683490"/>
          <a:ext cx="3238211" cy="2777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4018503"/>
              </p:ext>
            </p:extLst>
          </p:nvPr>
        </p:nvGraphicFramePr>
        <p:xfrm>
          <a:off x="7859278" y="780462"/>
          <a:ext cx="3260436" cy="2765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036455"/>
              </p:ext>
            </p:extLst>
          </p:nvPr>
        </p:nvGraphicFramePr>
        <p:xfrm>
          <a:off x="813915" y="3660916"/>
          <a:ext cx="4279941" cy="2732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1951525"/>
              </p:ext>
            </p:extLst>
          </p:nvPr>
        </p:nvGraphicFramePr>
        <p:xfrm>
          <a:off x="4378036" y="3367953"/>
          <a:ext cx="5181599" cy="3490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8906680"/>
              </p:ext>
            </p:extLst>
          </p:nvPr>
        </p:nvGraphicFramePr>
        <p:xfrm>
          <a:off x="7859278" y="3053916"/>
          <a:ext cx="5192568" cy="3709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82261" y="2960437"/>
            <a:ext cx="2879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336699"/>
                </a:solidFill>
                <a:latin typeface="Gill Sans MT" panose="020B0502020104020203" pitchFamily="34" charset="0"/>
              </a:rPr>
              <a:t>Economically dependent self-employed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82966" y="5943782"/>
            <a:ext cx="287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336699"/>
                </a:solidFill>
                <a:latin typeface="Gill Sans MT" panose="020B0502020104020203" pitchFamily="34" charset="0"/>
              </a:rPr>
              <a:t>Crowd workers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19279" y="5943782"/>
            <a:ext cx="287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336699"/>
                </a:solidFill>
                <a:latin typeface="Gill Sans MT" panose="020B0502020104020203" pitchFamily="34" charset="0"/>
              </a:rPr>
              <a:t>Owner-managers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01930" y="5943782"/>
            <a:ext cx="287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336699"/>
                </a:solidFill>
                <a:latin typeface="Gill Sans MT" panose="020B0502020104020203" pitchFamily="34" charset="0"/>
              </a:rPr>
              <a:t>Temporary agency work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75822" y="2965238"/>
            <a:ext cx="287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336699"/>
                </a:solidFill>
                <a:latin typeface="Gill Sans MT" panose="020B0502020104020203" pitchFamily="34" charset="0"/>
              </a:rPr>
              <a:t>Portfolio workers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9638" y="2960437"/>
            <a:ext cx="2879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336699"/>
                </a:solidFill>
                <a:latin typeface="Gill Sans MT" panose="020B0502020104020203" pitchFamily="34" charset="0"/>
              </a:rPr>
              <a:t>Trainees / Apprentices / PhD students</a:t>
            </a:r>
          </a:p>
        </p:txBody>
      </p:sp>
    </p:spTree>
    <p:extLst>
      <p:ext uri="{BB962C8B-B14F-4D97-AF65-F5344CB8AC3E}">
        <p14:creationId xmlns:p14="http://schemas.microsoft.com/office/powerpoint/2010/main" val="254385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  <p:bldGraphic spid="8" grpId="0">
        <p:bldAsOne/>
      </p:bldGraphic>
      <p:bldGraphic spid="10" grpId="0">
        <p:bldAsOne/>
      </p:bldGraphic>
      <p:bldGraphic spid="11" grpId="0">
        <p:bldAsOne/>
      </p:bldGraphic>
      <p:bldGraphic spid="12" grpId="0">
        <p:bldAsOne/>
      </p:bldGraphic>
      <p:bldP spid="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594" y="0"/>
            <a:ext cx="7105075" cy="32388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494812" cy="32388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4788" y="1916963"/>
            <a:ext cx="5895009" cy="34176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21" y="3238856"/>
            <a:ext cx="7105833" cy="3554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6560" y="3238856"/>
            <a:ext cx="7235439" cy="342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1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_TilburgUniversity 2015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_TilburgUniversity 2015" id="{1DFE9875-28DB-4F49-AC1A-788CDA025A11}" vid="{41D490DE-95AB-42B8-A49E-988EEADC7CB7}"/>
    </a:ext>
  </a:extLst>
</a:theme>
</file>

<file path=ppt/theme/theme3.xml><?xml version="1.0" encoding="utf-8"?>
<a:theme xmlns:a="http://schemas.openxmlformats.org/drawingml/2006/main" name="_TilburgUniversity Blue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F196BC3-C0A5-495D-A4BB-1DFBC6870C70}" vid="{A28840AE-8054-41A4-B4BA-43D2766DF150}"/>
    </a:ext>
  </a:extLst>
</a:theme>
</file>

<file path=ppt/theme/theme4.xml><?xml version="1.0" encoding="utf-8"?>
<a:theme xmlns:a="http://schemas.openxmlformats.org/drawingml/2006/main" name="_TilburgUniversity Green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F196BC3-C0A5-495D-A4BB-1DFBC6870C70}" vid="{67BB1965-7F26-4B11-A708-3B6C6B585A19}"/>
    </a:ext>
  </a:extLst>
</a:theme>
</file>

<file path=ppt/theme/theme5.xml><?xml version="1.0" encoding="utf-8"?>
<a:theme xmlns:a="http://schemas.openxmlformats.org/drawingml/2006/main" name="_TilburgUniversity Light Brass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F196BC3-C0A5-495D-A4BB-1DFBC6870C70}" vid="{6D573B7D-5A6D-43BE-B622-FA17F8802A76}"/>
    </a:ext>
  </a:extLst>
</a:theme>
</file>

<file path=ppt/theme/theme6.xml><?xml version="1.0" encoding="utf-8"?>
<a:theme xmlns:a="http://schemas.openxmlformats.org/drawingml/2006/main" name="_TilburgUniversity Light Blue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F196BC3-C0A5-495D-A4BB-1DFBC6870C70}" vid="{44F0AE8C-0DF6-4186-BA9D-01BBB7D9DAD3}"/>
    </a:ext>
  </a:extLst>
</a:theme>
</file>

<file path=ppt/theme/theme7.xml><?xml version="1.0" encoding="utf-8"?>
<a:theme xmlns:a="http://schemas.openxmlformats.org/drawingml/2006/main" name="_TilburgUniversity Light Green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F196BC3-C0A5-495D-A4BB-1DFBC6870C70}" vid="{B36880EA-D15B-4A81-9FBD-11B4B0D8BED4}"/>
    </a:ext>
  </a:extLst>
</a:theme>
</file>

<file path=ppt/theme/theme8.xml><?xml version="1.0" encoding="utf-8"?>
<a:theme xmlns:a="http://schemas.openxmlformats.org/drawingml/2006/main" name="_TilburgUniversity Grey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F196BC3-C0A5-495D-A4BB-1DFBC6870C70}" vid="{71C123E7-A243-48CA-BC70-032C966F8891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_University College Tilburg</Template>
  <TotalTime>5730</TotalTime>
  <Words>555</Words>
  <Application>Microsoft Office PowerPoint</Application>
  <PresentationFormat>Widescreen</PresentationFormat>
  <Paragraphs>102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Arial</vt:lpstr>
      <vt:lpstr>Bebas Neue Regular</vt:lpstr>
      <vt:lpstr>Calibri</vt:lpstr>
      <vt:lpstr>Calibri Light</vt:lpstr>
      <vt:lpstr>Courier New</vt:lpstr>
      <vt:lpstr>Gill Sans MT</vt:lpstr>
      <vt:lpstr>ScalaSans</vt:lpstr>
      <vt:lpstr>Times New Roman</vt:lpstr>
      <vt:lpstr>ヒラギノ角ゴ Pro W3</vt:lpstr>
      <vt:lpstr>Office Theme</vt:lpstr>
      <vt:lpstr>_TilburgUniversity 2015</vt:lpstr>
      <vt:lpstr>_TilburgUniversity Blue</vt:lpstr>
      <vt:lpstr>_TilburgUniversity Green</vt:lpstr>
      <vt:lpstr>_TilburgUniversity Light Brass</vt:lpstr>
      <vt:lpstr>_TilburgUniversity Light Blue</vt:lpstr>
      <vt:lpstr>_TilburgUniversity Light Green</vt:lpstr>
      <vt:lpstr>_TilburgUniversity Grey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Tilburg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Barrio Fernández</dc:creator>
  <cp:lastModifiedBy>Nilde Marocchi</cp:lastModifiedBy>
  <cp:revision>214</cp:revision>
  <cp:lastPrinted>2016-09-15T11:07:58Z</cp:lastPrinted>
  <dcterms:created xsi:type="dcterms:W3CDTF">2016-07-05T12:59:33Z</dcterms:created>
  <dcterms:modified xsi:type="dcterms:W3CDTF">2017-01-03T15:19:47Z</dcterms:modified>
</cp:coreProperties>
</file>